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74" r:id="rId4"/>
    <p:sldId id="257" r:id="rId5"/>
    <p:sldId id="278" r:id="rId6"/>
    <p:sldId id="258" r:id="rId7"/>
    <p:sldId id="276" r:id="rId8"/>
    <p:sldId id="279" r:id="rId9"/>
    <p:sldId id="260" r:id="rId10"/>
    <p:sldId id="261" r:id="rId11"/>
    <p:sldId id="280" r:id="rId12"/>
    <p:sldId id="266" r:id="rId13"/>
    <p:sldId id="267" r:id="rId14"/>
    <p:sldId id="282" r:id="rId15"/>
    <p:sldId id="293" r:id="rId16"/>
    <p:sldId id="281" r:id="rId17"/>
    <p:sldId id="275" r:id="rId18"/>
    <p:sldId id="277" r:id="rId19"/>
    <p:sldId id="268" r:id="rId20"/>
    <p:sldId id="283" r:id="rId21"/>
    <p:sldId id="271" r:id="rId22"/>
    <p:sldId id="285" r:id="rId23"/>
    <p:sldId id="297" r:id="rId24"/>
    <p:sldId id="298" r:id="rId25"/>
    <p:sldId id="263" r:id="rId26"/>
    <p:sldId id="264" r:id="rId27"/>
    <p:sldId id="265" r:id="rId28"/>
    <p:sldId id="286" r:id="rId29"/>
    <p:sldId id="287" r:id="rId30"/>
    <p:sldId id="273" r:id="rId31"/>
    <p:sldId id="288" r:id="rId32"/>
    <p:sldId id="289" r:id="rId33"/>
    <p:sldId id="290" r:id="rId34"/>
    <p:sldId id="291" r:id="rId35"/>
    <p:sldId id="292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EFF"/>
    <a:srgbClr val="73C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F291A-E742-476E-A73A-2084F6E22A2E}" v="127" dt="2020-04-29T08:14:58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851" autoAdjust="0"/>
  </p:normalViewPr>
  <p:slideViewPr>
    <p:cSldViewPr snapToGrid="0" snapToObjects="1">
      <p:cViewPr varScale="1">
        <p:scale>
          <a:sx n="62" d="100"/>
          <a:sy n="62" d="100"/>
        </p:scale>
        <p:origin x="100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na van der Merwe" userId="b5907781e763f23d" providerId="LiveId" clId="{3ADF291A-E742-476E-A73A-2084F6E22A2E}"/>
    <pc:docChg chg="custSel modSld">
      <pc:chgData name="Elna van der Merwe" userId="b5907781e763f23d" providerId="LiveId" clId="{3ADF291A-E742-476E-A73A-2084F6E22A2E}" dt="2020-04-29T08:14:58.338" v="281" actId="20577"/>
      <pc:docMkLst>
        <pc:docMk/>
      </pc:docMkLst>
      <pc:sldChg chg="modSp">
        <pc:chgData name="Elna van der Merwe" userId="b5907781e763f23d" providerId="LiveId" clId="{3ADF291A-E742-476E-A73A-2084F6E22A2E}" dt="2020-04-29T07:47:25.603" v="25" actId="6549"/>
        <pc:sldMkLst>
          <pc:docMk/>
          <pc:sldMk cId="2971632911" sldId="257"/>
        </pc:sldMkLst>
        <pc:spChg chg="mod">
          <ac:chgData name="Elna van der Merwe" userId="b5907781e763f23d" providerId="LiveId" clId="{3ADF291A-E742-476E-A73A-2084F6E22A2E}" dt="2020-04-29T07:47:25.603" v="25" actId="6549"/>
          <ac:spMkLst>
            <pc:docMk/>
            <pc:sldMk cId="2971632911" sldId="257"/>
            <ac:spMk id="9" creationId="{ABF4E770-4E65-4462-B819-2D70306EE184}"/>
          </ac:spMkLst>
        </pc:spChg>
      </pc:sldChg>
      <pc:sldChg chg="modSp">
        <pc:chgData name="Elna van der Merwe" userId="b5907781e763f23d" providerId="LiveId" clId="{3ADF291A-E742-476E-A73A-2084F6E22A2E}" dt="2020-04-29T07:48:22.920" v="58" actId="20577"/>
        <pc:sldMkLst>
          <pc:docMk/>
          <pc:sldMk cId="4082325681" sldId="258"/>
        </pc:sldMkLst>
        <pc:spChg chg="mod">
          <ac:chgData name="Elna van der Merwe" userId="b5907781e763f23d" providerId="LiveId" clId="{3ADF291A-E742-476E-A73A-2084F6E22A2E}" dt="2020-04-29T07:48:13.690" v="57" actId="20577"/>
          <ac:spMkLst>
            <pc:docMk/>
            <pc:sldMk cId="4082325681" sldId="258"/>
            <ac:spMk id="2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7:48:22.920" v="58" actId="20577"/>
          <ac:spMkLst>
            <pc:docMk/>
            <pc:sldMk cId="4082325681" sldId="258"/>
            <ac:spMk id="12" creationId="{E6D6AFB6-FD22-4BA8-8934-4864420609A2}"/>
          </ac:spMkLst>
        </pc:spChg>
      </pc:sldChg>
      <pc:sldChg chg="modSp">
        <pc:chgData name="Elna van der Merwe" userId="b5907781e763f23d" providerId="LiveId" clId="{3ADF291A-E742-476E-A73A-2084F6E22A2E}" dt="2020-04-29T07:48:58.199" v="68" actId="20577"/>
        <pc:sldMkLst>
          <pc:docMk/>
          <pc:sldMk cId="3203025225" sldId="260"/>
        </pc:sldMkLst>
        <pc:spChg chg="mod">
          <ac:chgData name="Elna van der Merwe" userId="b5907781e763f23d" providerId="LiveId" clId="{3ADF291A-E742-476E-A73A-2084F6E22A2E}" dt="2020-04-29T07:48:58.199" v="68" actId="20577"/>
          <ac:spMkLst>
            <pc:docMk/>
            <pc:sldMk cId="3203025225" sldId="260"/>
            <ac:spMk id="2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7:50:16.142" v="90" actId="20577"/>
        <pc:sldMkLst>
          <pc:docMk/>
          <pc:sldMk cId="3513492966" sldId="261"/>
        </pc:sldMkLst>
        <pc:spChg chg="mod">
          <ac:chgData name="Elna van der Merwe" userId="b5907781e763f23d" providerId="LiveId" clId="{3ADF291A-E742-476E-A73A-2084F6E22A2E}" dt="2020-04-29T07:49:41.996" v="80" actId="20577"/>
          <ac:spMkLst>
            <pc:docMk/>
            <pc:sldMk cId="3513492966" sldId="261"/>
            <ac:spMk id="2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7:50:16.142" v="90" actId="20577"/>
          <ac:spMkLst>
            <pc:docMk/>
            <pc:sldMk cId="3513492966" sldId="261"/>
            <ac:spMk id="3" creationId="{8B7CD466-9229-49C8-AD55-AED4979FF299}"/>
          </ac:spMkLst>
        </pc:spChg>
        <pc:spChg chg="mod">
          <ac:chgData name="Elna van der Merwe" userId="b5907781e763f23d" providerId="LiveId" clId="{3ADF291A-E742-476E-A73A-2084F6E22A2E}" dt="2020-04-29T07:50:01.850" v="86" actId="20577"/>
          <ac:spMkLst>
            <pc:docMk/>
            <pc:sldMk cId="3513492966" sldId="261"/>
            <ac:spMk id="8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8:09:44.555" v="204" actId="6549"/>
        <pc:sldMkLst>
          <pc:docMk/>
          <pc:sldMk cId="2308099825" sldId="263"/>
        </pc:sldMkLst>
        <pc:spChg chg="mod">
          <ac:chgData name="Elna van der Merwe" userId="b5907781e763f23d" providerId="LiveId" clId="{3ADF291A-E742-476E-A73A-2084F6E22A2E}" dt="2020-04-29T08:09:10.545" v="186" actId="114"/>
          <ac:spMkLst>
            <pc:docMk/>
            <pc:sldMk cId="2308099825" sldId="263"/>
            <ac:spMk id="2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09:17.004" v="187" actId="6549"/>
          <ac:spMkLst>
            <pc:docMk/>
            <pc:sldMk cId="2308099825" sldId="263"/>
            <ac:spMk id="3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09:44.555" v="204" actId="6549"/>
          <ac:spMkLst>
            <pc:docMk/>
            <pc:sldMk cId="2308099825" sldId="263"/>
            <ac:spMk id="8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8:10:07.818" v="205" actId="20577"/>
        <pc:sldMkLst>
          <pc:docMk/>
          <pc:sldMk cId="327151171" sldId="264"/>
        </pc:sldMkLst>
        <pc:spChg chg="mod">
          <ac:chgData name="Elna van der Merwe" userId="b5907781e763f23d" providerId="LiveId" clId="{3ADF291A-E742-476E-A73A-2084F6E22A2E}" dt="2020-04-29T08:10:07.818" v="205" actId="20577"/>
          <ac:spMkLst>
            <pc:docMk/>
            <pc:sldMk cId="327151171" sldId="264"/>
            <ac:spMk id="8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8:10:40.452" v="213" actId="20577"/>
        <pc:sldMkLst>
          <pc:docMk/>
          <pc:sldMk cId="1643141847" sldId="265"/>
        </pc:sldMkLst>
        <pc:spChg chg="mod">
          <ac:chgData name="Elna van der Merwe" userId="b5907781e763f23d" providerId="LiveId" clId="{3ADF291A-E742-476E-A73A-2084F6E22A2E}" dt="2020-04-29T08:10:21.583" v="208" actId="114"/>
          <ac:spMkLst>
            <pc:docMk/>
            <pc:sldMk cId="1643141847" sldId="265"/>
            <ac:spMk id="5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10:31.564" v="210" actId="20577"/>
          <ac:spMkLst>
            <pc:docMk/>
            <pc:sldMk cId="1643141847" sldId="265"/>
            <ac:spMk id="6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10:28.968" v="209" actId="20577"/>
          <ac:spMkLst>
            <pc:docMk/>
            <pc:sldMk cId="1643141847" sldId="265"/>
            <ac:spMk id="7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10:40.452" v="213" actId="20577"/>
          <ac:spMkLst>
            <pc:docMk/>
            <pc:sldMk cId="1643141847" sldId="265"/>
            <ac:spMk id="10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10:35.987" v="211" actId="20577"/>
          <ac:spMkLst>
            <pc:docMk/>
            <pc:sldMk cId="1643141847" sldId="265"/>
            <ac:spMk id="12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10:38.754" v="212" actId="20577"/>
          <ac:spMkLst>
            <pc:docMk/>
            <pc:sldMk cId="1643141847" sldId="265"/>
            <ac:spMk id="13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7:51:43.496" v="113" actId="20577"/>
        <pc:sldMkLst>
          <pc:docMk/>
          <pc:sldMk cId="2874575617" sldId="266"/>
        </pc:sldMkLst>
        <pc:spChg chg="mod">
          <ac:chgData name="Elna van der Merwe" userId="b5907781e763f23d" providerId="LiveId" clId="{3ADF291A-E742-476E-A73A-2084F6E22A2E}" dt="2020-04-29T07:51:43.496" v="113" actId="20577"/>
          <ac:spMkLst>
            <pc:docMk/>
            <pc:sldMk cId="2874575617" sldId="266"/>
            <ac:spMk id="2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7:52:09.214" v="116" actId="20577"/>
        <pc:sldMkLst>
          <pc:docMk/>
          <pc:sldMk cId="3952997037" sldId="267"/>
        </pc:sldMkLst>
        <pc:spChg chg="mod">
          <ac:chgData name="Elna van der Merwe" userId="b5907781e763f23d" providerId="LiveId" clId="{3ADF291A-E742-476E-A73A-2084F6E22A2E}" dt="2020-04-29T07:52:09.214" v="116" actId="20577"/>
          <ac:spMkLst>
            <pc:docMk/>
            <pc:sldMk cId="3952997037" sldId="267"/>
            <ac:spMk id="2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8:06:22.124" v="160" actId="20577"/>
        <pc:sldMkLst>
          <pc:docMk/>
          <pc:sldMk cId="2230034212" sldId="268"/>
        </pc:sldMkLst>
        <pc:spChg chg="mod">
          <ac:chgData name="Elna van der Merwe" userId="b5907781e763f23d" providerId="LiveId" clId="{3ADF291A-E742-476E-A73A-2084F6E22A2E}" dt="2020-04-29T08:06:22.124" v="160" actId="20577"/>
          <ac:spMkLst>
            <pc:docMk/>
            <pc:sldMk cId="2230034212" sldId="268"/>
            <ac:spMk id="2" creationId="{00000000-0000-0000-0000-000000000000}"/>
          </ac:spMkLst>
        </pc:spChg>
      </pc:sldChg>
      <pc:sldChg chg="modSp modAnim">
        <pc:chgData name="Elna van der Merwe" userId="b5907781e763f23d" providerId="LiveId" clId="{3ADF291A-E742-476E-A73A-2084F6E22A2E}" dt="2020-04-29T08:06:55.648" v="170" actId="20577"/>
        <pc:sldMkLst>
          <pc:docMk/>
          <pc:sldMk cId="2456733996" sldId="271"/>
        </pc:sldMkLst>
        <pc:spChg chg="mod">
          <ac:chgData name="Elna van der Merwe" userId="b5907781e763f23d" providerId="LiveId" clId="{3ADF291A-E742-476E-A73A-2084F6E22A2E}" dt="2020-04-29T08:06:46.193" v="169" actId="6549"/>
          <ac:spMkLst>
            <pc:docMk/>
            <pc:sldMk cId="2456733996" sldId="271"/>
            <ac:spMk id="2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06:55.648" v="170" actId="20577"/>
          <ac:spMkLst>
            <pc:docMk/>
            <pc:sldMk cId="2456733996" sldId="271"/>
            <ac:spMk id="16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8:12:51.528" v="252" actId="20577"/>
        <pc:sldMkLst>
          <pc:docMk/>
          <pc:sldMk cId="2193967452" sldId="273"/>
        </pc:sldMkLst>
        <pc:spChg chg="mod">
          <ac:chgData name="Elna van der Merwe" userId="b5907781e763f23d" providerId="LiveId" clId="{3ADF291A-E742-476E-A73A-2084F6E22A2E}" dt="2020-04-29T08:11:41.086" v="229" actId="122"/>
          <ac:spMkLst>
            <pc:docMk/>
            <pc:sldMk cId="2193967452" sldId="273"/>
            <ac:spMk id="2" creationId="{F418DDD8-A6AA-4A65-99D6-B363CE822B08}"/>
          </ac:spMkLst>
        </pc:spChg>
        <pc:spChg chg="mod">
          <ac:chgData name="Elna van der Merwe" userId="b5907781e763f23d" providerId="LiveId" clId="{3ADF291A-E742-476E-A73A-2084F6E22A2E}" dt="2020-04-29T08:12:51.528" v="252" actId="20577"/>
          <ac:spMkLst>
            <pc:docMk/>
            <pc:sldMk cId="2193967452" sldId="273"/>
            <ac:spMk id="5" creationId="{58447A27-ED2D-4141-9E02-EAD4F879CCC6}"/>
          </ac:spMkLst>
        </pc:spChg>
      </pc:sldChg>
      <pc:sldChg chg="modSp">
        <pc:chgData name="Elna van der Merwe" userId="b5907781e763f23d" providerId="LiveId" clId="{3ADF291A-E742-476E-A73A-2084F6E22A2E}" dt="2020-04-29T07:46:00.497" v="2" actId="20577"/>
        <pc:sldMkLst>
          <pc:docMk/>
          <pc:sldMk cId="3222227808" sldId="274"/>
        </pc:sldMkLst>
        <pc:spChg chg="mod">
          <ac:chgData name="Elna van der Merwe" userId="b5907781e763f23d" providerId="LiveId" clId="{3ADF291A-E742-476E-A73A-2084F6E22A2E}" dt="2020-04-29T07:46:00.497" v="2" actId="20577"/>
          <ac:spMkLst>
            <pc:docMk/>
            <pc:sldMk cId="3222227808" sldId="274"/>
            <ac:spMk id="4" creationId="{08569B76-9C3F-435D-8AB1-CBBC67B9DE24}"/>
          </ac:spMkLst>
        </pc:spChg>
      </pc:sldChg>
      <pc:sldChg chg="modSp">
        <pc:chgData name="Elna van der Merwe" userId="b5907781e763f23d" providerId="LiveId" clId="{3ADF291A-E742-476E-A73A-2084F6E22A2E}" dt="2020-04-29T08:04:16.428" v="140" actId="20577"/>
        <pc:sldMkLst>
          <pc:docMk/>
          <pc:sldMk cId="452537893" sldId="275"/>
        </pc:sldMkLst>
        <pc:spChg chg="mod">
          <ac:chgData name="Elna van der Merwe" userId="b5907781e763f23d" providerId="LiveId" clId="{3ADF291A-E742-476E-A73A-2084F6E22A2E}" dt="2020-04-29T08:03:59.283" v="137" actId="20577"/>
          <ac:spMkLst>
            <pc:docMk/>
            <pc:sldMk cId="452537893" sldId="275"/>
            <ac:spMk id="3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04:16.428" v="140" actId="20577"/>
          <ac:spMkLst>
            <pc:docMk/>
            <pc:sldMk cId="452537893" sldId="275"/>
            <ac:spMk id="21" creationId="{975ECE1E-D14A-40C8-B467-DB827C3A1A4E}"/>
          </ac:spMkLst>
        </pc:spChg>
        <pc:spChg chg="mod">
          <ac:chgData name="Elna van der Merwe" userId="b5907781e763f23d" providerId="LiveId" clId="{3ADF291A-E742-476E-A73A-2084F6E22A2E}" dt="2020-04-29T08:04:14.230" v="139" actId="20577"/>
          <ac:spMkLst>
            <pc:docMk/>
            <pc:sldMk cId="452537893" sldId="275"/>
            <ac:spMk id="22" creationId="{A51CCC7F-A639-4714-B6BB-9E066C26D2A3}"/>
          </ac:spMkLst>
        </pc:spChg>
      </pc:sldChg>
      <pc:sldChg chg="modSp">
        <pc:chgData name="Elna van der Merwe" userId="b5907781e763f23d" providerId="LiveId" clId="{3ADF291A-E742-476E-A73A-2084F6E22A2E}" dt="2020-04-29T07:48:30.692" v="59" actId="20577"/>
        <pc:sldMkLst>
          <pc:docMk/>
          <pc:sldMk cId="27808826" sldId="276"/>
        </pc:sldMkLst>
        <pc:spChg chg="mod">
          <ac:chgData name="Elna van der Merwe" userId="b5907781e763f23d" providerId="LiveId" clId="{3ADF291A-E742-476E-A73A-2084F6E22A2E}" dt="2020-04-29T07:48:30.692" v="59" actId="20577"/>
          <ac:spMkLst>
            <pc:docMk/>
            <pc:sldMk cId="27808826" sldId="276"/>
            <ac:spMk id="2" creationId="{00000000-0000-0000-0000-000000000000}"/>
          </ac:spMkLst>
        </pc:spChg>
      </pc:sldChg>
      <pc:sldChg chg="modSp">
        <pc:chgData name="Elna van der Merwe" userId="b5907781e763f23d" providerId="LiveId" clId="{3ADF291A-E742-476E-A73A-2084F6E22A2E}" dt="2020-04-29T08:05:36.473" v="150" actId="20577"/>
        <pc:sldMkLst>
          <pc:docMk/>
          <pc:sldMk cId="4022750634" sldId="277"/>
        </pc:sldMkLst>
        <pc:spChg chg="mod">
          <ac:chgData name="Elna van der Merwe" userId="b5907781e763f23d" providerId="LiveId" clId="{3ADF291A-E742-476E-A73A-2084F6E22A2E}" dt="2020-04-29T08:04:28.213" v="146" actId="20577"/>
          <ac:spMkLst>
            <pc:docMk/>
            <pc:sldMk cId="4022750634" sldId="277"/>
            <ac:spMk id="3" creationId="{00000000-0000-0000-0000-000000000000}"/>
          </ac:spMkLst>
        </pc:spChg>
        <pc:spChg chg="mod">
          <ac:chgData name="Elna van der Merwe" userId="b5907781e763f23d" providerId="LiveId" clId="{3ADF291A-E742-476E-A73A-2084F6E22A2E}" dt="2020-04-29T08:05:36.473" v="150" actId="20577"/>
          <ac:spMkLst>
            <pc:docMk/>
            <pc:sldMk cId="4022750634" sldId="277"/>
            <ac:spMk id="21" creationId="{975ECE1E-D14A-40C8-B467-DB827C3A1A4E}"/>
          </ac:spMkLst>
        </pc:spChg>
        <pc:spChg chg="mod">
          <ac:chgData name="Elna van der Merwe" userId="b5907781e763f23d" providerId="LiveId" clId="{3ADF291A-E742-476E-A73A-2084F6E22A2E}" dt="2020-04-29T08:05:34.170" v="149" actId="20577"/>
          <ac:spMkLst>
            <pc:docMk/>
            <pc:sldMk cId="4022750634" sldId="277"/>
            <ac:spMk id="22" creationId="{A51CCC7F-A639-4714-B6BB-9E066C26D2A3}"/>
          </ac:spMkLst>
        </pc:spChg>
        <pc:spChg chg="mod">
          <ac:chgData name="Elna van der Merwe" userId="b5907781e763f23d" providerId="LiveId" clId="{3ADF291A-E742-476E-A73A-2084F6E22A2E}" dt="2020-04-29T08:04:45.502" v="147" actId="6549"/>
          <ac:spMkLst>
            <pc:docMk/>
            <pc:sldMk cId="4022750634" sldId="277"/>
            <ac:spMk id="25" creationId="{BBD31DEC-483C-4553-8561-32BF2E6612DF}"/>
          </ac:spMkLst>
        </pc:spChg>
      </pc:sldChg>
      <pc:sldChg chg="modSp">
        <pc:chgData name="Elna van der Merwe" userId="b5907781e763f23d" providerId="LiveId" clId="{3ADF291A-E742-476E-A73A-2084F6E22A2E}" dt="2020-04-29T07:47:48.403" v="49" actId="20577"/>
        <pc:sldMkLst>
          <pc:docMk/>
          <pc:sldMk cId="2673080881" sldId="278"/>
        </pc:sldMkLst>
        <pc:spChg chg="mod">
          <ac:chgData name="Elna van der Merwe" userId="b5907781e763f23d" providerId="LiveId" clId="{3ADF291A-E742-476E-A73A-2084F6E22A2E}" dt="2020-04-29T07:47:48.403" v="49" actId="20577"/>
          <ac:spMkLst>
            <pc:docMk/>
            <pc:sldMk cId="2673080881" sldId="278"/>
            <ac:spMk id="3" creationId="{D6682F41-2E7E-42E5-B6B3-A2FCDCB32EE6}"/>
          </ac:spMkLst>
        </pc:spChg>
      </pc:sldChg>
      <pc:sldChg chg="modSp">
        <pc:chgData name="Elna van der Merwe" userId="b5907781e763f23d" providerId="LiveId" clId="{3ADF291A-E742-476E-A73A-2084F6E22A2E}" dt="2020-04-29T07:50:40.192" v="96" actId="20577"/>
        <pc:sldMkLst>
          <pc:docMk/>
          <pc:sldMk cId="170666239" sldId="280"/>
        </pc:sldMkLst>
        <pc:spChg chg="mod">
          <ac:chgData name="Elna van der Merwe" userId="b5907781e763f23d" providerId="LiveId" clId="{3ADF291A-E742-476E-A73A-2084F6E22A2E}" dt="2020-04-29T07:50:40.192" v="96" actId="20577"/>
          <ac:spMkLst>
            <pc:docMk/>
            <pc:sldMk cId="170666239" sldId="280"/>
            <ac:spMk id="7" creationId="{8376AC37-0842-4A2E-8699-9F37C466386E}"/>
          </ac:spMkLst>
        </pc:spChg>
      </pc:sldChg>
      <pc:sldChg chg="modSp">
        <pc:chgData name="Elna van der Merwe" userId="b5907781e763f23d" providerId="LiveId" clId="{3ADF291A-E742-476E-A73A-2084F6E22A2E}" dt="2020-04-29T08:01:48.094" v="132" actId="20577"/>
        <pc:sldMkLst>
          <pc:docMk/>
          <pc:sldMk cId="143542663" sldId="281"/>
        </pc:sldMkLst>
        <pc:spChg chg="mod">
          <ac:chgData name="Elna van der Merwe" userId="b5907781e763f23d" providerId="LiveId" clId="{3ADF291A-E742-476E-A73A-2084F6E22A2E}" dt="2020-04-29T08:01:48.094" v="132" actId="20577"/>
          <ac:spMkLst>
            <pc:docMk/>
            <pc:sldMk cId="143542663" sldId="281"/>
            <ac:spMk id="4" creationId="{665B7D1E-6115-4641-BA29-FE9BFD44676E}"/>
          </ac:spMkLst>
        </pc:spChg>
      </pc:sldChg>
      <pc:sldChg chg="modSp">
        <pc:chgData name="Elna van der Merwe" userId="b5907781e763f23d" providerId="LiveId" clId="{3ADF291A-E742-476E-A73A-2084F6E22A2E}" dt="2020-04-29T08:01:29.529" v="131" actId="20577"/>
        <pc:sldMkLst>
          <pc:docMk/>
          <pc:sldMk cId="831449740" sldId="282"/>
        </pc:sldMkLst>
        <pc:spChg chg="mod">
          <ac:chgData name="Elna van der Merwe" userId="b5907781e763f23d" providerId="LiveId" clId="{3ADF291A-E742-476E-A73A-2084F6E22A2E}" dt="2020-04-29T07:52:24.760" v="117" actId="6549"/>
          <ac:spMkLst>
            <pc:docMk/>
            <pc:sldMk cId="831449740" sldId="282"/>
            <ac:spMk id="9" creationId="{475BBF49-B64C-4382-A0C5-8EDC64AFFB71}"/>
          </ac:spMkLst>
        </pc:spChg>
        <pc:spChg chg="mod">
          <ac:chgData name="Elna van der Merwe" userId="b5907781e763f23d" providerId="LiveId" clId="{3ADF291A-E742-476E-A73A-2084F6E22A2E}" dt="2020-04-29T07:52:28.920" v="118" actId="6549"/>
          <ac:spMkLst>
            <pc:docMk/>
            <pc:sldMk cId="831449740" sldId="282"/>
            <ac:spMk id="10" creationId="{FEA019AF-6E52-421D-BE3D-64FEA3104750}"/>
          </ac:spMkLst>
        </pc:spChg>
        <pc:spChg chg="mod">
          <ac:chgData name="Elna van der Merwe" userId="b5907781e763f23d" providerId="LiveId" clId="{3ADF291A-E742-476E-A73A-2084F6E22A2E}" dt="2020-04-29T07:52:40.775" v="125" actId="20577"/>
          <ac:spMkLst>
            <pc:docMk/>
            <pc:sldMk cId="831449740" sldId="282"/>
            <ac:spMk id="11" creationId="{CA2EBBB9-6ECE-4B82-85F7-C97D5CA1202B}"/>
          </ac:spMkLst>
        </pc:spChg>
        <pc:spChg chg="mod">
          <ac:chgData name="Elna van der Merwe" userId="b5907781e763f23d" providerId="LiveId" clId="{3ADF291A-E742-476E-A73A-2084F6E22A2E}" dt="2020-04-29T08:01:03.729" v="126" actId="20577"/>
          <ac:spMkLst>
            <pc:docMk/>
            <pc:sldMk cId="831449740" sldId="282"/>
            <ac:spMk id="13" creationId="{DD705E10-09BE-4580-8CF7-E4D432ECA298}"/>
          </ac:spMkLst>
        </pc:spChg>
        <pc:spChg chg="mod">
          <ac:chgData name="Elna van der Merwe" userId="b5907781e763f23d" providerId="LiveId" clId="{3ADF291A-E742-476E-A73A-2084F6E22A2E}" dt="2020-04-29T08:01:08.750" v="128" actId="20577"/>
          <ac:spMkLst>
            <pc:docMk/>
            <pc:sldMk cId="831449740" sldId="282"/>
            <ac:spMk id="14" creationId="{0C64007D-CB62-48E1-A6E7-8506D4379883}"/>
          </ac:spMkLst>
        </pc:spChg>
        <pc:spChg chg="mod">
          <ac:chgData name="Elna van der Merwe" userId="b5907781e763f23d" providerId="LiveId" clId="{3ADF291A-E742-476E-A73A-2084F6E22A2E}" dt="2020-04-29T08:01:29.529" v="131" actId="20577"/>
          <ac:spMkLst>
            <pc:docMk/>
            <pc:sldMk cId="831449740" sldId="282"/>
            <ac:spMk id="22" creationId="{C406DE1C-3524-4B7F-B153-40D572909B90}"/>
          </ac:spMkLst>
        </pc:spChg>
      </pc:sldChg>
      <pc:sldChg chg="modSp">
        <pc:chgData name="Elna van der Merwe" userId="b5907781e763f23d" providerId="LiveId" clId="{3ADF291A-E742-476E-A73A-2084F6E22A2E}" dt="2020-04-29T08:11:11.965" v="223" actId="20577"/>
        <pc:sldMkLst>
          <pc:docMk/>
          <pc:sldMk cId="128777708" sldId="286"/>
        </pc:sldMkLst>
        <pc:spChg chg="mod">
          <ac:chgData name="Elna van der Merwe" userId="b5907781e763f23d" providerId="LiveId" clId="{3ADF291A-E742-476E-A73A-2084F6E22A2E}" dt="2020-04-29T08:10:53.693" v="217" actId="6549"/>
          <ac:spMkLst>
            <pc:docMk/>
            <pc:sldMk cId="128777708" sldId="286"/>
            <ac:spMk id="2" creationId="{43831ECD-44EA-4DC8-99DA-F829E9AF49D2}"/>
          </ac:spMkLst>
        </pc:spChg>
        <pc:spChg chg="mod">
          <ac:chgData name="Elna van der Merwe" userId="b5907781e763f23d" providerId="LiveId" clId="{3ADF291A-E742-476E-A73A-2084F6E22A2E}" dt="2020-04-29T08:11:11.965" v="223" actId="20577"/>
          <ac:spMkLst>
            <pc:docMk/>
            <pc:sldMk cId="128777708" sldId="286"/>
            <ac:spMk id="8" creationId="{DC341761-1194-4ED2-9B39-38D33CF74151}"/>
          </ac:spMkLst>
        </pc:spChg>
        <pc:spChg chg="mod">
          <ac:chgData name="Elna van der Merwe" userId="b5907781e763f23d" providerId="LiveId" clId="{3ADF291A-E742-476E-A73A-2084F6E22A2E}" dt="2020-04-29T08:11:05.466" v="218" actId="20577"/>
          <ac:spMkLst>
            <pc:docMk/>
            <pc:sldMk cId="128777708" sldId="286"/>
            <ac:spMk id="17" creationId="{141AC156-EA21-4BEF-B038-9295FBD13B60}"/>
          </ac:spMkLst>
        </pc:spChg>
        <pc:spChg chg="mod">
          <ac:chgData name="Elna van der Merwe" userId="b5907781e763f23d" providerId="LiveId" clId="{3ADF291A-E742-476E-A73A-2084F6E22A2E}" dt="2020-04-29T08:11:07.247" v="219" actId="20577"/>
          <ac:spMkLst>
            <pc:docMk/>
            <pc:sldMk cId="128777708" sldId="286"/>
            <ac:spMk id="20" creationId="{5DB0C8BC-ED12-44EB-B80F-0FB534E02A52}"/>
          </ac:spMkLst>
        </pc:spChg>
      </pc:sldChg>
      <pc:sldChg chg="modSp">
        <pc:chgData name="Elna van der Merwe" userId="b5907781e763f23d" providerId="LiveId" clId="{3ADF291A-E742-476E-A73A-2084F6E22A2E}" dt="2020-04-29T08:13:04.896" v="258" actId="6549"/>
        <pc:sldMkLst>
          <pc:docMk/>
          <pc:sldMk cId="352983840" sldId="289"/>
        </pc:sldMkLst>
        <pc:spChg chg="mod">
          <ac:chgData name="Elna van der Merwe" userId="b5907781e763f23d" providerId="LiveId" clId="{3ADF291A-E742-476E-A73A-2084F6E22A2E}" dt="2020-04-29T08:13:04.896" v="258" actId="6549"/>
          <ac:spMkLst>
            <pc:docMk/>
            <pc:sldMk cId="352983840" sldId="289"/>
            <ac:spMk id="14" creationId="{7629918A-19BC-4C15-A0B7-ADA34457CD4F}"/>
          </ac:spMkLst>
        </pc:spChg>
      </pc:sldChg>
      <pc:sldChg chg="modSp">
        <pc:chgData name="Elna van der Merwe" userId="b5907781e763f23d" providerId="LiveId" clId="{3ADF291A-E742-476E-A73A-2084F6E22A2E}" dt="2020-04-29T08:13:13.176" v="260" actId="20577"/>
        <pc:sldMkLst>
          <pc:docMk/>
          <pc:sldMk cId="4199803953" sldId="290"/>
        </pc:sldMkLst>
        <pc:spChg chg="mod">
          <ac:chgData name="Elna van der Merwe" userId="b5907781e763f23d" providerId="LiveId" clId="{3ADF291A-E742-476E-A73A-2084F6E22A2E}" dt="2020-04-29T08:13:13.176" v="260" actId="20577"/>
          <ac:spMkLst>
            <pc:docMk/>
            <pc:sldMk cId="4199803953" sldId="290"/>
            <ac:spMk id="17" creationId="{04D3C130-C95B-4A19-8608-3AA131A096A9}"/>
          </ac:spMkLst>
        </pc:spChg>
      </pc:sldChg>
      <pc:sldChg chg="modSp">
        <pc:chgData name="Elna van der Merwe" userId="b5907781e763f23d" providerId="LiveId" clId="{3ADF291A-E742-476E-A73A-2084F6E22A2E}" dt="2020-04-29T08:13:31.486" v="261" actId="20577"/>
        <pc:sldMkLst>
          <pc:docMk/>
          <pc:sldMk cId="290512510" sldId="292"/>
        </pc:sldMkLst>
        <pc:spChg chg="mod">
          <ac:chgData name="Elna van der Merwe" userId="b5907781e763f23d" providerId="LiveId" clId="{3ADF291A-E742-476E-A73A-2084F6E22A2E}" dt="2020-04-29T08:13:31.486" v="261" actId="20577"/>
          <ac:spMkLst>
            <pc:docMk/>
            <pc:sldMk cId="290512510" sldId="292"/>
            <ac:spMk id="8" creationId="{6F26C5DD-7795-4AF2-B515-892E2E7F2089}"/>
          </ac:spMkLst>
        </pc:spChg>
      </pc:sldChg>
      <pc:sldChg chg="modSp">
        <pc:chgData name="Elna van der Merwe" userId="b5907781e763f23d" providerId="LiveId" clId="{3ADF291A-E742-476E-A73A-2084F6E22A2E}" dt="2020-04-29T08:14:58.338" v="281" actId="20577"/>
        <pc:sldMkLst>
          <pc:docMk/>
          <pc:sldMk cId="1738902288" sldId="294"/>
        </pc:sldMkLst>
        <pc:spChg chg="mod">
          <ac:chgData name="Elna van der Merwe" userId="b5907781e763f23d" providerId="LiveId" clId="{3ADF291A-E742-476E-A73A-2084F6E22A2E}" dt="2020-04-29T08:14:01.421" v="264" actId="20577"/>
          <ac:spMkLst>
            <pc:docMk/>
            <pc:sldMk cId="1738902288" sldId="294"/>
            <ac:spMk id="8" creationId="{6F26C5DD-7795-4AF2-B515-892E2E7F2089}"/>
          </ac:spMkLst>
        </pc:spChg>
        <pc:spChg chg="mod">
          <ac:chgData name="Elna van der Merwe" userId="b5907781e763f23d" providerId="LiveId" clId="{3ADF291A-E742-476E-A73A-2084F6E22A2E}" dt="2020-04-29T08:14:58.338" v="281" actId="20577"/>
          <ac:spMkLst>
            <pc:docMk/>
            <pc:sldMk cId="1738902288" sldId="294"/>
            <ac:spMk id="16" creationId="{F048D059-D68E-4905-8C81-0D91A5F9F3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58384-E457-452D-8179-849EBFAA8D05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30C36-6786-418B-A2CD-6DE983FCD1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320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30C36-6786-418B-A2CD-6DE983FCD1EA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16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067-916F-FC47-9355-D0E53E398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C23E6-17F6-294C-BBB7-632956BF6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160EE-7A42-164F-8587-F7709066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B19C-4BD9-4442-A020-2FC2CE40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C65CD-CD26-B941-B00F-7D11711D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9764-81AD-2F46-A8E3-30A2E9C3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A001F-08E1-0F41-8A29-FAAA03742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4026-E740-9040-AED4-B7B1E8A8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F0DB4-0D96-0F48-B937-1260654F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B8BE-361D-A74E-8C2C-B86FF2CF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88566-AD55-7841-9094-B37B05F77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5C07F-3EA5-A94E-BE05-C77A6A15F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A1DE-9389-A945-A6E2-484D34D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C7E3-A415-204C-8EFA-0E30BDDA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976D-63B9-FE45-9C13-8C62135E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5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6E67-8D33-9E46-A2C0-F495A5A2C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4455-7A05-6244-A2A0-0240EF768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6C362-9102-EF43-8147-F6D8C5A0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E23DA-C8B0-F940-B250-7F03399B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0A13E-1A52-914B-A76B-869F56D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27F4-E651-EA4D-87E8-46BBCDC9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1786-A774-C04A-A089-EFF047CA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E99C8-914E-C849-A10E-94C90E11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DFB80-D1D8-B640-84C8-CC9A6F25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4AB5-C838-8241-8785-8CAE20E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3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C4BD-24D6-F748-ACAC-6B3EFC1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61CF-94AD-4D43-88DB-A397263F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F2B48-7E6D-3E4C-B7ED-4132478F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5926-BD4A-D34B-A92D-F12A9C43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99D33-A867-9746-A89E-DC973DB1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67FF-D27A-EB4E-B0C5-FAA2F9F4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28D9-6642-0046-9246-86FC27492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3710C-9E67-954A-8B9E-53D64723C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6B6D5-F752-2D43-BDCF-E0405406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197D-AE33-BF4F-A7FA-5E814F67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A46E5-9015-B34A-8458-8CEBF9EC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CFB3-7F4E-1D4C-A610-988C744F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9B31-F51C-BC40-B2C2-08AA62E9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D6720-D13F-9A4B-B1D5-6847DBB2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7293E-9761-C040-9FB5-5D7A1DDDE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F2E74-1280-BC45-87C1-1F916C03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5BAE1-B1C5-2341-BECA-6C922516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1CF77-8AFA-2445-8365-74972575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CD596-E89F-D74B-B263-1E02C30F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E38E-9F33-C046-AD72-F30A7315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1FCC5-ABF1-9E49-BA35-5D42E28E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E805D-2468-E84F-BFEA-A9FC411A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B23A6-5899-F345-96B3-3DEAF52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9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C7E61-AA1E-974B-B591-0837BE8D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2507E-7DFD-3648-B513-040DC6F6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C13C-46C2-464E-9E66-FEDAF2F4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1FDE-EECC-0B47-B383-67421BD4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14FA-645E-F54D-88CE-3D04F9D6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04FA1-48A3-FA48-9283-D231BA7B5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241F6-CAA1-B347-B2F4-A4D689EB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EC7F1-2B8E-704B-BAB5-724D321C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B4840-0B81-604F-A0F4-30C7349A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D74B-7FE8-6741-B51F-5A6B852B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60FB-DA44-B741-8E9E-855B9C8CF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1D47-9532-A44A-B537-07E081D3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1C3E-AA2B-4C49-BA28-1EA12ED4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C3F86-7665-5549-A0B1-8260E0AF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AAAD-BC48-094A-B943-FE9CAC84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75F5A-F0A4-2347-84B2-722B65DAD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50B9-0434-B046-9023-7A7AAA0C9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DD7EC-916A-954A-94B1-5FDA503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A5F88-D8EB-F34A-BD88-2CDF9424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59CFF-759C-1546-9064-462D7688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10B7-7A64-1347-B792-9BCED92D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9185-4A29-314B-AC42-D4C044549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11E2-B2F0-8D48-BF5C-8996A52E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E7077-1AEF-0A45-B331-3B53F49E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E479-F876-E64C-B048-1A6D8FB8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5248F-EDE0-CC4A-979B-192648864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A2087-8854-AC4E-BB65-63DCBA1C3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6482-AD2E-6945-B676-B98B72B6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E2782-5AA5-D846-9198-5D96A759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8A3C-D838-CA48-BDBD-A3003D17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FC86-E09F-6E49-8376-F7483018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783E4-72DA-BB42-9A2C-FF6FEAD86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86E2-FA6F-884D-B87A-522BC52C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0354D-0DD6-4544-AA9A-9C498934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C922-9C22-4444-986C-0C902B1F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7B1C-022F-994C-95F4-C9733C50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6A90-48C4-2D4F-A0DC-DE6B4809A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808BD-7674-364A-A489-1B602F52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AD50-913C-E443-957B-BF3B9889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A0F6B-8410-0649-8F71-5E216C6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2CF4C-15F6-E14F-9929-0708FC10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9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CF6B-5A5C-2446-A4BB-A87087AA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F27BF-4DE1-5143-8E60-70488046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07392-140F-F848-96AE-82F9F3ADA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CFFEB-1230-7542-B283-A2F12836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4112A-8A05-904F-8A73-5286FCCA2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5E7F7-8572-214A-B0D3-B0D11691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3B2CA-BF58-0F45-97CF-60FAEB96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2B2A-E7A1-8344-8876-1DFFC80A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5840-D30A-6549-80DA-D38B4B13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3BC5A-33CA-5D43-A873-09072612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5F3DF-7FB6-AC48-9310-AE19AF46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1E8C3-159D-714D-B79E-AD972AB3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A8C67-0CF8-8E45-93A3-1CBC002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AAD58-5BA8-EF4A-BD11-89F478F6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7BDEC-97DE-124B-A459-E97E435A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7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EE72-2AD9-8E49-B072-5B4D4FFF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381C-4E63-1D43-B4C0-2156CCC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B576C-A0B8-A84A-9572-539E14BE5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E7723-AC6B-9B4B-BFB0-AD8AD4E2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3788E-6F6C-B747-8CD6-0725A206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9E878-B1DE-9343-9BCE-C01A5DA3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7E66-A227-2F4E-8159-3A9E4EBB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D8F2C-A1C2-914D-9A04-BAF911F6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947D5-AC92-5643-AFED-B3F1A535B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E90C1-3992-E544-830F-17FBDBA7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198DB-A0CA-3945-8C71-977003B6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E759-9370-D448-9F47-89A4F269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3AC24-38D1-9E48-A01C-323BE3CA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A81EE-5774-634A-8259-2374792A4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D1F18-3343-2C4D-BD22-EE7F7EED0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09F8-D081-384C-A9B4-BC4946062E9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6BD6-8A90-F444-8E0A-613C42B8E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DCB6-73F7-2947-808B-C35742D7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30BB-5C26-5848-AF53-BA981192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CB83B-D594-464F-A278-2C9163B6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57A83-6DA3-A84E-8B6C-BB5682C5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B106-7F6C-5644-8E26-288B3E3B5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09EA-4CCF-D44F-8557-F23AFB00B8A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A4AC5-BC66-F14A-B3B5-5AF86B33B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062ED-310D-9D43-9212-86CD4DBC9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010C-290F-9543-9E6C-0E9F7544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75EFE3-5D5C-B543-92EA-A0F7B890DF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F7DDB1-D0DA-D84F-B296-3B8EC342B6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0F911E6-6378-EC4E-9318-80099F3F1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4650" y="587325"/>
              <a:ext cx="3619500" cy="36195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05A783-7A61-AB46-B2FC-FED6F48DCA86}"/>
              </a:ext>
            </a:extLst>
          </p:cNvPr>
          <p:cNvSpPr txBox="1"/>
          <p:nvPr/>
        </p:nvSpPr>
        <p:spPr>
          <a:xfrm>
            <a:off x="0" y="42068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Gotham Ultra" pitchFamily="2" charset="0"/>
                <a:cs typeface="Gotham Ultra" pitchFamily="2" charset="0"/>
              </a:rPr>
              <a:t>Wiskundige</a:t>
            </a:r>
            <a:r>
              <a:rPr lang="en-US" sz="4800" b="1" dirty="0">
                <a:latin typeface="Gotham Ultra" pitchFamily="2" charset="0"/>
                <a:cs typeface="Gotham Ultra" pitchFamily="2" charset="0"/>
              </a:rPr>
              <a:t> </a:t>
            </a:r>
            <a:r>
              <a:rPr lang="en-US" sz="4800" b="1" dirty="0" err="1">
                <a:latin typeface="Gotham Ultra" pitchFamily="2" charset="0"/>
                <a:cs typeface="Gotham Ultra" pitchFamily="2" charset="0"/>
              </a:rPr>
              <a:t>Geletterdheid</a:t>
            </a:r>
            <a:endParaRPr lang="en-US" sz="4800" b="1" dirty="0">
              <a:latin typeface="Gotham Ultra" pitchFamily="2" charset="0"/>
              <a:cs typeface="Gotham Ult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34A67-06C1-4D01-A60E-481168F00570}"/>
              </a:ext>
            </a:extLst>
          </p:cNvPr>
          <p:cNvSpPr txBox="1"/>
          <p:nvPr/>
        </p:nvSpPr>
        <p:spPr>
          <a:xfrm>
            <a:off x="0" y="50019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otham Ultra" pitchFamily="2" charset="0"/>
                <a:cs typeface="Gotham Ultra" pitchFamily="2" charset="0"/>
              </a:rPr>
              <a:t>LES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A171B-83E9-4B6B-A672-23B135F74AD4}"/>
              </a:ext>
            </a:extLst>
          </p:cNvPr>
          <p:cNvSpPr txBox="1"/>
          <p:nvPr/>
        </p:nvSpPr>
        <p:spPr>
          <a:xfrm>
            <a:off x="0" y="56593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Gotham Ultra" pitchFamily="2" charset="0"/>
                <a:cs typeface="Gotham Ultra" pitchFamily="2" charset="0"/>
              </a:rPr>
              <a:t>Planne</a:t>
            </a:r>
            <a:r>
              <a:rPr lang="en-US" sz="4800" b="1" dirty="0">
                <a:latin typeface="Gotham Ultra" pitchFamily="2" charset="0"/>
                <a:cs typeface="Gotham Ultra" pitchFamily="2" charset="0"/>
              </a:rPr>
              <a:t>, </a:t>
            </a:r>
            <a:r>
              <a:rPr lang="en-US" sz="4800" b="1" dirty="0" err="1">
                <a:latin typeface="Gotham Ultra" pitchFamily="2" charset="0"/>
                <a:cs typeface="Gotham Ultra" pitchFamily="2" charset="0"/>
              </a:rPr>
              <a:t>kaarte</a:t>
            </a:r>
            <a:r>
              <a:rPr lang="en-US" sz="4800" b="1" dirty="0">
                <a:latin typeface="Gotham Ultra" pitchFamily="2" charset="0"/>
                <a:cs typeface="Gotham Ultra" pitchFamily="2" charset="0"/>
              </a:rPr>
              <a:t> </a:t>
            </a:r>
            <a:r>
              <a:rPr lang="en-US" sz="4800" b="1" dirty="0" err="1">
                <a:latin typeface="Gotham Ultra" pitchFamily="2" charset="0"/>
                <a:cs typeface="Gotham Ultra" pitchFamily="2" charset="0"/>
              </a:rPr>
              <a:t>en</a:t>
            </a:r>
            <a:r>
              <a:rPr lang="en-US" sz="4800" b="1" dirty="0">
                <a:latin typeface="Gotham Ultra" pitchFamily="2" charset="0"/>
                <a:cs typeface="Gotham Ultra" pitchFamily="2" charset="0"/>
              </a:rPr>
              <a:t> </a:t>
            </a:r>
            <a:r>
              <a:rPr lang="en-US" sz="4800" b="1" dirty="0" err="1">
                <a:latin typeface="Gotham Ultra" pitchFamily="2" charset="0"/>
                <a:cs typeface="Gotham Ultra" pitchFamily="2" charset="0"/>
              </a:rPr>
              <a:t>skale</a:t>
            </a:r>
            <a:endParaRPr lang="en-US" sz="4800" b="1" dirty="0">
              <a:latin typeface="Gotham Ultra" pitchFamily="2" charset="0"/>
              <a:cs typeface="Gotham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5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A3D923-8955-4083-BA36-F40421FDB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355080" cy="2387600"/>
          </a:xfrm>
        </p:spPr>
        <p:txBody>
          <a:bodyPr/>
          <a:lstStyle/>
          <a:p>
            <a:r>
              <a:rPr lang="en-GB" dirty="0" err="1"/>
              <a:t>Staafskaal</a:t>
            </a:r>
            <a:r>
              <a:rPr lang="en-GB" dirty="0"/>
              <a:t> of </a:t>
            </a:r>
            <a:r>
              <a:rPr lang="en-GB" dirty="0" err="1"/>
              <a:t>grafiese</a:t>
            </a:r>
            <a:r>
              <a:rPr lang="en-GB" dirty="0"/>
              <a:t> </a:t>
            </a:r>
            <a:r>
              <a:rPr lang="en-GB" dirty="0" err="1"/>
              <a:t>skaal</a:t>
            </a:r>
            <a:endParaRPr lang="en-ZA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376AC37-0842-4A2E-8699-9F37C4663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87440" cy="1655762"/>
          </a:xfrm>
        </p:spPr>
        <p:txBody>
          <a:bodyPr>
            <a:normAutofit fontScale="92500"/>
          </a:bodyPr>
          <a:lstStyle/>
          <a:p>
            <a:r>
              <a:rPr lang="en-GB" dirty="0"/>
              <a:t>Die </a:t>
            </a:r>
            <a:r>
              <a:rPr lang="en-GB" dirty="0" err="1"/>
              <a:t>stafie</a:t>
            </a:r>
            <a:r>
              <a:rPr lang="en-GB" dirty="0"/>
              <a:t> met </a:t>
            </a:r>
            <a:r>
              <a:rPr lang="en-GB" dirty="0" err="1"/>
              <a:t>werklike</a:t>
            </a:r>
            <a:r>
              <a:rPr lang="en-GB" dirty="0"/>
              <a:t> </a:t>
            </a:r>
            <a:r>
              <a:rPr lang="en-GB" dirty="0" err="1"/>
              <a:t>lengtes</a:t>
            </a:r>
            <a:r>
              <a:rPr lang="en-GB" dirty="0"/>
              <a:t> by!</a:t>
            </a:r>
          </a:p>
          <a:p>
            <a:endParaRPr lang="en-GB" dirty="0"/>
          </a:p>
          <a:p>
            <a:r>
              <a:rPr lang="en-GB" dirty="0"/>
              <a:t>VOORDEEL VAN DIE SKAAL: Die </a:t>
            </a:r>
            <a:r>
              <a:rPr lang="en-GB" dirty="0" err="1"/>
              <a:t>kaart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verklein</a:t>
            </a:r>
            <a:r>
              <a:rPr lang="en-GB" dirty="0"/>
              <a:t> of </a:t>
            </a:r>
            <a:r>
              <a:rPr lang="en-GB" dirty="0" err="1"/>
              <a:t>vergroot</a:t>
            </a:r>
            <a:r>
              <a:rPr lang="en-GB" dirty="0"/>
              <a:t> word </a:t>
            </a:r>
            <a:r>
              <a:rPr lang="en-GB" dirty="0" err="1"/>
              <a:t>en</a:t>
            </a:r>
            <a:r>
              <a:rPr lang="en-GB" dirty="0"/>
              <a:t> die </a:t>
            </a:r>
            <a:r>
              <a:rPr lang="en-GB" dirty="0" err="1"/>
              <a:t>skaal</a:t>
            </a:r>
            <a:r>
              <a:rPr lang="en-GB" dirty="0"/>
              <a:t> </a:t>
            </a:r>
            <a:r>
              <a:rPr lang="en-GB" dirty="0" err="1"/>
              <a:t>bly</a:t>
            </a:r>
            <a:r>
              <a:rPr lang="en-GB" dirty="0"/>
              <a:t> </a:t>
            </a:r>
            <a:r>
              <a:rPr lang="en-GB" dirty="0" err="1"/>
              <a:t>akkuraat</a:t>
            </a:r>
            <a:r>
              <a:rPr lang="en-GB" dirty="0"/>
              <a:t>!</a:t>
            </a:r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CAC30-A373-4BAD-ADA0-6B29A907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62" y="-19300"/>
            <a:ext cx="362133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1700808"/>
            <a:ext cx="8280920" cy="3450696"/>
          </a:xfrm>
        </p:spPr>
        <p:txBody>
          <a:bodyPr/>
          <a:lstStyle/>
          <a:p>
            <a:r>
              <a:rPr lang="en-US" dirty="0"/>
              <a:t>Elke segment verteenwoordig ’n gegewe afstand soos onder aangedui.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Meet die lengte van ’n segment met jou liniaal.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Skryf die verhouding neer: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200 km : 3 cm  FANTASTIES, jy het die skaal!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dirty="0">
                <a:solidFill>
                  <a:schemeClr val="tx1"/>
                </a:solidFill>
              </a:rPr>
              <a:t>Staafskaal of grafiese skaal</a:t>
            </a:r>
            <a:br>
              <a:rPr lang="af-ZA" dirty="0">
                <a:solidFill>
                  <a:schemeClr val="tx1"/>
                </a:solidFill>
              </a:rPr>
            </a:br>
            <a:r>
              <a:rPr lang="af-ZA" dirty="0">
                <a:solidFill>
                  <a:schemeClr val="tx1"/>
                </a:solidFill>
              </a:rPr>
              <a:t>Hoe werk dit?</a:t>
            </a:r>
          </a:p>
        </p:txBody>
      </p:sp>
      <p:sp>
        <p:nvSpPr>
          <p:cNvPr id="4" name="AutoShape 4" descr="Image result for rul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sp>
        <p:nvSpPr>
          <p:cNvPr id="5" name="AutoShape 6" descr="Image result for rule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sp>
        <p:nvSpPr>
          <p:cNvPr id="6" name="AutoShape 8" descr="Image result for ruler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pic>
        <p:nvPicPr>
          <p:cNvPr id="1034" name="Picture 10" descr="Image result for rul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2" b="30502"/>
          <a:stretch/>
        </p:blipFill>
        <p:spPr bwMode="auto">
          <a:xfrm>
            <a:off x="3359697" y="4174414"/>
            <a:ext cx="6510018" cy="7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iyavula.com/read/maths/grade-10-mathematical-literacy/scale-maps-and-seating-plans/images/06-scale-maps-and-seating-plans/gd-0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4924852"/>
            <a:ext cx="52101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E80E93-2DE6-4248-A6D4-A88ECE750B6F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F30349-AA0D-4DD7-99C7-A3EC1EBDB3F1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58C2BB79-91D8-4872-96CD-7544AB7E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D64E67-E335-48FD-9853-49C27C36B33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7D0F67-559C-4F66-8F87-CAE01E382DA0}"/>
              </a:ext>
            </a:extLst>
          </p:cNvPr>
          <p:cNvSpPr txBox="1"/>
          <p:nvPr/>
        </p:nvSpPr>
        <p:spPr>
          <a:xfrm>
            <a:off x="3359697" y="5715000"/>
            <a:ext cx="95084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3600" dirty="0"/>
              <a:t>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CB381-DA85-4D07-A291-FDCF72E64215}"/>
              </a:ext>
            </a:extLst>
          </p:cNvPr>
          <p:cNvSpPr txBox="1"/>
          <p:nvPr/>
        </p:nvSpPr>
        <p:spPr>
          <a:xfrm>
            <a:off x="5620578" y="5690771"/>
            <a:ext cx="95084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3600" dirty="0"/>
              <a:t>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2E082-3089-4774-94EA-AB9854F9BC21}"/>
              </a:ext>
            </a:extLst>
          </p:cNvPr>
          <p:cNvSpPr txBox="1"/>
          <p:nvPr/>
        </p:nvSpPr>
        <p:spPr>
          <a:xfrm>
            <a:off x="7850887" y="5715000"/>
            <a:ext cx="95084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3600" dirty="0"/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28745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99792" y="442154"/>
                <a:ext cx="3964161" cy="58671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af-ZA" b="1" dirty="0">
                    <a:solidFill>
                      <a:srgbClr val="FF0000"/>
                    </a:solidFill>
                  </a:rPr>
                  <a:t>200 km : 3 cm</a:t>
                </a:r>
              </a:p>
              <a:p>
                <a:pPr marL="0" indent="0">
                  <a:buNone/>
                </a:pPr>
                <a:r>
                  <a:rPr lang="af-ZA" b="1" dirty="0"/>
                  <a:t>Wat is die werklike afstand tussen Lillehammer en Geiranger In Noorweë?</a:t>
                </a:r>
              </a:p>
              <a:p>
                <a:r>
                  <a:rPr lang="af-ZA" dirty="0"/>
                  <a:t>Meet met jou liniaal die afstand op die kaart.</a:t>
                </a:r>
              </a:p>
              <a:p>
                <a:r>
                  <a:rPr lang="af-ZA" i="1" dirty="0"/>
                  <a:t>Ek meet 2 cm.</a:t>
                </a:r>
              </a:p>
              <a:p>
                <a:r>
                  <a:rPr lang="af-ZA" dirty="0"/>
                  <a:t>Bereken die werklike afstand met behulp van jou verhouding wat jy bepaal het</a:t>
                </a:r>
              </a:p>
              <a:p>
                <a14:m>
                  <m:oMath xmlns:m="http://schemas.openxmlformats.org/officeDocument/2006/math">
                    <m:r>
                      <a:rPr lang="en-ZA" b="1" i="1" smtClean="0">
                        <a:latin typeface="Cambria Math"/>
                      </a:rPr>
                      <m:t>𝟐𝟎𝟎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𝟏𝟑𝟑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𝟑𝟑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ZA" b="1" i="1" smtClean="0">
                        <a:latin typeface="Cambria Math" panose="02040503050406030204" pitchFamily="18" charset="0"/>
                        <a:ea typeface="Cambria Math"/>
                      </a:rPr>
                      <m:t>𝒌</m:t>
                    </m:r>
                    <m:r>
                      <a:rPr lang="en-ZA" b="1" i="1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af-ZA" b="1" i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9792" y="442154"/>
                <a:ext cx="3964161" cy="5867166"/>
              </a:xfrm>
              <a:blipFill>
                <a:blip r:embed="rId2"/>
                <a:stretch>
                  <a:fillRect l="-3231" t="-2391" r="-215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Image result for rul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sp>
        <p:nvSpPr>
          <p:cNvPr id="5" name="AutoShape 6" descr="Image result for rule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sp>
        <p:nvSpPr>
          <p:cNvPr id="6" name="AutoShape 8" descr="Image result for ruler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pic>
        <p:nvPicPr>
          <p:cNvPr id="2050" name="Picture 2" descr="Image result for mo i rana map high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7" r="57844" b="8673"/>
          <a:stretch/>
        </p:blipFill>
        <p:spPr bwMode="auto">
          <a:xfrm>
            <a:off x="5807969" y="143771"/>
            <a:ext cx="4571287" cy="53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ruler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pic>
        <p:nvPicPr>
          <p:cNvPr id="2054" name="Picture 6" descr="Image result for rul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3342" r="55634" b="82663"/>
          <a:stretch/>
        </p:blipFill>
        <p:spPr bwMode="auto">
          <a:xfrm rot="520943">
            <a:off x="7430113" y="4368800"/>
            <a:ext cx="3043490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art 8"/>
          <p:cNvSpPr/>
          <p:nvPr/>
        </p:nvSpPr>
        <p:spPr>
          <a:xfrm>
            <a:off x="1162200" y="374736"/>
            <a:ext cx="504056" cy="43856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88C41-B79E-4EC9-A91D-9AD4EADE2592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AE067-0C0F-48A6-A0A3-233CDDF0797B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FC07331F-AFDF-496D-8755-A3FDD0101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2FD637-0B21-4404-B261-6126CE8D28BD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9529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51D8F-8A75-4AEB-A6F0-64118510C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5" t="26368"/>
          <a:stretch/>
        </p:blipFill>
        <p:spPr>
          <a:xfrm>
            <a:off x="0" y="289560"/>
            <a:ext cx="6446520" cy="5364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5BBF49-B64C-4382-A0C5-8EDC64AFFB71}"/>
              </a:ext>
            </a:extLst>
          </p:cNvPr>
          <p:cNvSpPr txBox="1"/>
          <p:nvPr/>
        </p:nvSpPr>
        <p:spPr>
          <a:xfrm>
            <a:off x="6659880" y="289560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KOM ONS OEFEN WEER</a:t>
            </a:r>
          </a:p>
          <a:p>
            <a:r>
              <a:rPr lang="en-ZA" dirty="0"/>
              <a:t>Wat </a:t>
            </a:r>
            <a:r>
              <a:rPr lang="en-ZA" dirty="0" err="1"/>
              <a:t>moet</a:t>
            </a:r>
            <a:r>
              <a:rPr lang="en-ZA" dirty="0"/>
              <a:t>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eerste</a:t>
            </a:r>
            <a:r>
              <a:rPr lang="en-ZA" dirty="0"/>
              <a:t> </a:t>
            </a:r>
            <a:r>
              <a:rPr lang="en-ZA" dirty="0" err="1"/>
              <a:t>doen</a:t>
            </a:r>
            <a:r>
              <a:rPr lang="en-ZA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019AF-6E52-421D-BE3D-64FEA3104750}"/>
              </a:ext>
            </a:extLst>
          </p:cNvPr>
          <p:cNvSpPr txBox="1"/>
          <p:nvPr/>
        </p:nvSpPr>
        <p:spPr>
          <a:xfrm>
            <a:off x="6659880" y="935891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Meet die STAAFSKAAL</a:t>
            </a:r>
            <a:endParaRPr lang="en-Z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EBBB9-6ECE-4B82-85F7-C97D5CA1202B}"/>
              </a:ext>
            </a:extLst>
          </p:cNvPr>
          <p:cNvSpPr txBox="1"/>
          <p:nvPr/>
        </p:nvSpPr>
        <p:spPr>
          <a:xfrm>
            <a:off x="6659880" y="1305223"/>
            <a:ext cx="52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Meet in mm. Dis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akkuraat</a:t>
            </a:r>
            <a:r>
              <a:rPr lang="en-GB" dirty="0"/>
              <a:t>.</a:t>
            </a:r>
          </a:p>
        </p:txBody>
      </p:sp>
      <p:pic>
        <p:nvPicPr>
          <p:cNvPr id="12" name="Picture 6" descr="Image result for ruler">
            <a:extLst>
              <a:ext uri="{FF2B5EF4-FFF2-40B4-BE49-F238E27FC236}">
                <a16:creationId xmlns:a16="http://schemas.microsoft.com/office/drawing/2014/main" id="{E788C335-8C7B-4EE5-99A3-05AADF555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342" r="36514" b="77269"/>
          <a:stretch/>
        </p:blipFill>
        <p:spPr bwMode="auto">
          <a:xfrm>
            <a:off x="3674728" y="5485061"/>
            <a:ext cx="447867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705E10-09BE-4580-8CF7-E4D432ECA298}"/>
              </a:ext>
            </a:extLst>
          </p:cNvPr>
          <p:cNvSpPr txBox="1"/>
          <p:nvPr/>
        </p:nvSpPr>
        <p:spPr>
          <a:xfrm>
            <a:off x="6659880" y="1674555"/>
            <a:ext cx="52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Ek</a:t>
            </a:r>
            <a:r>
              <a:rPr lang="en-GB" dirty="0"/>
              <a:t> meet 10 mm is </a:t>
            </a:r>
            <a:r>
              <a:rPr lang="en-GB" dirty="0" err="1"/>
              <a:t>gelyk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25 km.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4007D-CB62-48E1-A6E7-8506D4379883}"/>
              </a:ext>
            </a:extLst>
          </p:cNvPr>
          <p:cNvSpPr txBox="1"/>
          <p:nvPr/>
        </p:nvSpPr>
        <p:spPr>
          <a:xfrm>
            <a:off x="6659880" y="2043887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Skryf</a:t>
            </a:r>
            <a:r>
              <a:rPr lang="en-GB" b="1" dirty="0"/>
              <a:t> </a:t>
            </a:r>
            <a:r>
              <a:rPr lang="en-GB" b="1" dirty="0" err="1"/>
              <a:t>jou</a:t>
            </a:r>
            <a:r>
              <a:rPr lang="en-GB" b="1" dirty="0"/>
              <a:t> </a:t>
            </a:r>
            <a:r>
              <a:rPr lang="en-GB" b="1" dirty="0" err="1"/>
              <a:t>skaal</a:t>
            </a:r>
            <a:r>
              <a:rPr lang="en-GB" b="1" dirty="0"/>
              <a:t> </a:t>
            </a:r>
            <a:r>
              <a:rPr lang="en-GB" b="1" dirty="0" err="1"/>
              <a:t>neer</a:t>
            </a:r>
            <a:r>
              <a:rPr lang="en-GB" b="1" dirty="0"/>
              <a:t>.</a:t>
            </a:r>
          </a:p>
          <a:p>
            <a:r>
              <a:rPr lang="en-GB" b="1" dirty="0"/>
              <a:t>10 mm :  25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EFDB7-B2D7-47D9-B35F-06FEAC514C80}"/>
              </a:ext>
            </a:extLst>
          </p:cNvPr>
          <p:cNvSpPr txBox="1"/>
          <p:nvPr/>
        </p:nvSpPr>
        <p:spPr>
          <a:xfrm>
            <a:off x="6659880" y="2617263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Nou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jy</a:t>
            </a:r>
            <a:r>
              <a:rPr lang="en-GB" dirty="0"/>
              <a:t> die </a:t>
            </a:r>
            <a:r>
              <a:rPr lang="en-GB" dirty="0" err="1"/>
              <a:t>afstand</a:t>
            </a:r>
            <a:r>
              <a:rPr lang="en-GB" dirty="0"/>
              <a:t> meet wat </a:t>
            </a:r>
            <a:r>
              <a:rPr lang="en-GB" dirty="0" err="1"/>
              <a:t>gevra</a:t>
            </a:r>
            <a:r>
              <a:rPr lang="en-GB" dirty="0"/>
              <a:t> word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jy</a:t>
            </a:r>
            <a:r>
              <a:rPr lang="en-GB" dirty="0"/>
              <a:t> </a:t>
            </a:r>
            <a:r>
              <a:rPr lang="en-GB" dirty="0" err="1"/>
              <a:t>jou</a:t>
            </a:r>
            <a:r>
              <a:rPr lang="en-GB" dirty="0"/>
              <a:t> </a:t>
            </a:r>
            <a:r>
              <a:rPr lang="en-GB" dirty="0" err="1"/>
              <a:t>skaal-verhouding</a:t>
            </a:r>
            <a:r>
              <a:rPr lang="en-GB" dirty="0"/>
              <a:t> </a:t>
            </a:r>
            <a:r>
              <a:rPr lang="en-GB" dirty="0" err="1"/>
              <a:t>gekry</a:t>
            </a:r>
            <a:r>
              <a:rPr lang="en-GB" dirty="0"/>
              <a:t> het.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E82D7-A7C6-4780-AC34-2F8C128E5EFD}"/>
              </a:ext>
            </a:extLst>
          </p:cNvPr>
          <p:cNvSpPr txBox="1"/>
          <p:nvPr/>
        </p:nvSpPr>
        <p:spPr>
          <a:xfrm>
            <a:off x="6659880" y="3263594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Vraag</a:t>
            </a:r>
            <a:r>
              <a:rPr lang="en-GB" b="1" dirty="0"/>
              <a:t>:  Wat is die </a:t>
            </a:r>
            <a:r>
              <a:rPr lang="en-GB" b="1" dirty="0" err="1"/>
              <a:t>werklike</a:t>
            </a:r>
            <a:r>
              <a:rPr lang="en-GB" b="1" dirty="0"/>
              <a:t> </a:t>
            </a:r>
            <a:r>
              <a:rPr lang="en-GB" b="1" dirty="0" err="1"/>
              <a:t>afstand</a:t>
            </a:r>
            <a:r>
              <a:rPr lang="en-GB" b="1" dirty="0"/>
              <a:t> </a:t>
            </a:r>
            <a:r>
              <a:rPr lang="en-GB" b="1" dirty="0" err="1"/>
              <a:t>tussen</a:t>
            </a:r>
            <a:r>
              <a:rPr lang="en-GB" b="1" dirty="0"/>
              <a:t> Durban </a:t>
            </a:r>
            <a:r>
              <a:rPr lang="en-GB" b="1" dirty="0" err="1"/>
              <a:t>en</a:t>
            </a:r>
            <a:r>
              <a:rPr lang="en-GB" b="1" dirty="0"/>
              <a:t> Pennington?</a:t>
            </a:r>
          </a:p>
        </p:txBody>
      </p:sp>
      <p:pic>
        <p:nvPicPr>
          <p:cNvPr id="18" name="Picture 6" descr="Image result for ruler">
            <a:extLst>
              <a:ext uri="{FF2B5EF4-FFF2-40B4-BE49-F238E27FC236}">
                <a16:creationId xmlns:a16="http://schemas.microsoft.com/office/drawing/2014/main" id="{A7FD1CB6-AEA9-4F5F-BE13-F5DE89116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342" r="36514" b="77269"/>
          <a:stretch/>
        </p:blipFill>
        <p:spPr bwMode="auto">
          <a:xfrm rot="7508076">
            <a:off x="-1125874" y="4634578"/>
            <a:ext cx="447867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3C7C00-CD47-4EB5-B6BE-AFBDD7DE8D5E}"/>
              </a:ext>
            </a:extLst>
          </p:cNvPr>
          <p:cNvSpPr txBox="1"/>
          <p:nvPr/>
        </p:nvSpPr>
        <p:spPr>
          <a:xfrm>
            <a:off x="6659880" y="3823067"/>
            <a:ext cx="52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Skryf</a:t>
            </a:r>
            <a:r>
              <a:rPr lang="en-GB" dirty="0"/>
              <a:t> die </a:t>
            </a:r>
            <a:r>
              <a:rPr lang="en-GB" dirty="0" err="1"/>
              <a:t>afstand</a:t>
            </a:r>
            <a:r>
              <a:rPr lang="en-GB" dirty="0"/>
              <a:t> </a:t>
            </a:r>
            <a:r>
              <a:rPr lang="en-GB" dirty="0" err="1"/>
              <a:t>neer</a:t>
            </a:r>
            <a:r>
              <a:rPr lang="en-GB" dirty="0"/>
              <a:t> wat </a:t>
            </a:r>
            <a:r>
              <a:rPr lang="en-GB" dirty="0" err="1"/>
              <a:t>jy</a:t>
            </a:r>
            <a:r>
              <a:rPr lang="en-GB" dirty="0"/>
              <a:t> </a:t>
            </a:r>
            <a:r>
              <a:rPr lang="en-GB" dirty="0" err="1"/>
              <a:t>gemeet</a:t>
            </a:r>
            <a:r>
              <a:rPr lang="en-GB" dirty="0"/>
              <a:t> het:  24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0B3C4-B679-4DD8-9696-F81C4070F28C}"/>
              </a:ext>
            </a:extLst>
          </p:cNvPr>
          <p:cNvSpPr txBox="1"/>
          <p:nvPr/>
        </p:nvSpPr>
        <p:spPr>
          <a:xfrm>
            <a:off x="6659880" y="4160133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Bereken</a:t>
            </a:r>
            <a:r>
              <a:rPr lang="en-GB" b="1" dirty="0"/>
              <a:t> </a:t>
            </a:r>
            <a:r>
              <a:rPr lang="en-GB" b="1" dirty="0" err="1"/>
              <a:t>nou</a:t>
            </a:r>
            <a:r>
              <a:rPr lang="en-GB" b="1" dirty="0"/>
              <a:t> die </a:t>
            </a:r>
            <a:r>
              <a:rPr lang="en-GB" b="1" dirty="0" err="1"/>
              <a:t>werklike</a:t>
            </a:r>
            <a:r>
              <a:rPr lang="en-GB" b="1" dirty="0"/>
              <a:t> </a:t>
            </a:r>
            <a:r>
              <a:rPr lang="en-GB" b="1" dirty="0" err="1"/>
              <a:t>afstand</a:t>
            </a:r>
            <a:r>
              <a:rPr lang="en-GB" b="1" dirty="0"/>
              <a:t> met </a:t>
            </a:r>
            <a:r>
              <a:rPr lang="en-GB" b="1" dirty="0" err="1"/>
              <a:t>jou</a:t>
            </a:r>
            <a:r>
              <a:rPr lang="en-GB" b="1" dirty="0"/>
              <a:t> </a:t>
            </a:r>
            <a:r>
              <a:rPr lang="en-GB" b="1" dirty="0" err="1"/>
              <a:t>gemete</a:t>
            </a:r>
            <a:r>
              <a:rPr lang="en-GB" b="1" dirty="0"/>
              <a:t> </a:t>
            </a:r>
            <a:r>
              <a:rPr lang="en-GB" b="1" dirty="0" err="1"/>
              <a:t>afstand</a:t>
            </a:r>
            <a:r>
              <a:rPr lang="en-GB" b="1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06DE1C-3524-4B7F-B153-40D572909B90}"/>
                  </a:ext>
                </a:extLst>
              </p:cNvPr>
              <p:cNvSpPr/>
              <p:nvPr/>
            </p:nvSpPr>
            <p:spPr>
              <a:xfrm>
                <a:off x="8397240" y="4693920"/>
                <a:ext cx="3550920" cy="1569720"/>
              </a:xfrm>
              <a:prstGeom prst="rect">
                <a:avLst/>
              </a:prstGeom>
              <a:solidFill>
                <a:srgbClr val="9CDE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 i="0" dirty="0">
                    <a:solidFill>
                      <a:schemeClr val="tx1"/>
                    </a:solidFill>
                    <a:latin typeface="+mj-lt"/>
                  </a:rPr>
                  <a:t>werklike </a:t>
                </a:r>
                <a:r>
                  <a:rPr lang="en-GB" b="1" i="0" dirty="0" err="1">
                    <a:solidFill>
                      <a:schemeClr val="tx1"/>
                    </a:solidFill>
                    <a:latin typeface="+mj-lt"/>
                  </a:rPr>
                  <a:t>afstand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den>
                    </m:f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endParaRPr lang="en-GB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GB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06DE1C-3524-4B7F-B153-40D572909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40" y="4693920"/>
                <a:ext cx="3550920" cy="1569720"/>
              </a:xfrm>
              <a:prstGeom prst="rect">
                <a:avLst/>
              </a:prstGeom>
              <a:blipFill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eart 22">
            <a:extLst>
              <a:ext uri="{FF2B5EF4-FFF2-40B4-BE49-F238E27FC236}">
                <a16:creationId xmlns:a16="http://schemas.microsoft.com/office/drawing/2014/main" id="{AF56C147-B013-41B6-8336-CD6EAA06F695}"/>
              </a:ext>
            </a:extLst>
          </p:cNvPr>
          <p:cNvSpPr/>
          <p:nvPr/>
        </p:nvSpPr>
        <p:spPr>
          <a:xfrm>
            <a:off x="7469488" y="4806464"/>
            <a:ext cx="440072" cy="39612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B8E393-03C4-47FF-B9AF-F6BBD92765B4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44439030-7B99-4CC2-B137-B9960C1D5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10C36F-6A6A-4CD0-9F98-DCAF90BF68DC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8314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51D8F-8A75-4AEB-A6F0-64118510C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5" t="26368"/>
          <a:stretch/>
        </p:blipFill>
        <p:spPr>
          <a:xfrm>
            <a:off x="0" y="289560"/>
            <a:ext cx="6446520" cy="5364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5BBF49-B64C-4382-A0C5-8EDC64AFFB71}"/>
              </a:ext>
            </a:extLst>
          </p:cNvPr>
          <p:cNvSpPr txBox="1"/>
          <p:nvPr/>
        </p:nvSpPr>
        <p:spPr>
          <a:xfrm>
            <a:off x="6740644" y="457156"/>
            <a:ext cx="280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NOG ‘N TIPE VRAAG.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019AF-6E52-421D-BE3D-64FEA3104750}"/>
              </a:ext>
            </a:extLst>
          </p:cNvPr>
          <p:cNvSpPr txBox="1"/>
          <p:nvPr/>
        </p:nvSpPr>
        <p:spPr>
          <a:xfrm>
            <a:off x="6740644" y="929798"/>
            <a:ext cx="3780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Die </a:t>
            </a:r>
            <a:r>
              <a:rPr lang="en-GB" b="1" dirty="0" err="1"/>
              <a:t>lengte</a:t>
            </a:r>
            <a:r>
              <a:rPr lang="en-GB" b="1" dirty="0"/>
              <a:t> van die </a:t>
            </a:r>
            <a:r>
              <a:rPr lang="en-GB" b="1" dirty="0" err="1"/>
              <a:t>staafskaal</a:t>
            </a:r>
            <a:r>
              <a:rPr lang="en-GB" b="1" dirty="0"/>
              <a:t> is 50 mm </a:t>
            </a:r>
            <a:r>
              <a:rPr lang="en-GB" b="1" dirty="0" err="1"/>
              <a:t>en</a:t>
            </a:r>
            <a:r>
              <a:rPr lang="en-GB" b="1" dirty="0"/>
              <a:t> die </a:t>
            </a:r>
            <a:r>
              <a:rPr lang="en-GB" b="1" dirty="0" err="1"/>
              <a:t>kuslyn</a:t>
            </a:r>
            <a:r>
              <a:rPr lang="en-GB" b="1" dirty="0"/>
              <a:t> is 210 mm lank op die </a:t>
            </a:r>
            <a:r>
              <a:rPr lang="en-GB" b="1" dirty="0" err="1"/>
              <a:t>kaart</a:t>
            </a:r>
            <a:r>
              <a:rPr lang="en-GB" b="1" dirty="0"/>
              <a:t>.  </a:t>
            </a:r>
            <a:r>
              <a:rPr lang="en-GB" b="1" dirty="0" err="1"/>
              <a:t>Gebruik</a:t>
            </a:r>
            <a:r>
              <a:rPr lang="en-GB" b="1" dirty="0"/>
              <a:t> die </a:t>
            </a:r>
            <a:r>
              <a:rPr lang="en-GB" b="1" dirty="0" err="1"/>
              <a:t>skaal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toon </a:t>
            </a:r>
            <a:r>
              <a:rPr lang="en-GB" b="1" dirty="0" err="1"/>
              <a:t>dat</a:t>
            </a:r>
            <a:r>
              <a:rPr lang="en-GB" b="1" dirty="0"/>
              <a:t> die </a:t>
            </a:r>
            <a:r>
              <a:rPr lang="en-GB" b="1" dirty="0" err="1"/>
              <a:t>totale</a:t>
            </a:r>
            <a:r>
              <a:rPr lang="en-GB" b="1" dirty="0"/>
              <a:t> </a:t>
            </a:r>
            <a:r>
              <a:rPr lang="en-GB" b="1" dirty="0" err="1"/>
              <a:t>lengte</a:t>
            </a:r>
            <a:r>
              <a:rPr lang="en-GB" b="1" dirty="0"/>
              <a:t> van die </a:t>
            </a:r>
            <a:r>
              <a:rPr lang="en-GB" b="1" dirty="0" err="1"/>
              <a:t>kuslyn</a:t>
            </a:r>
            <a:r>
              <a:rPr lang="en-GB" b="1" dirty="0"/>
              <a:t> </a:t>
            </a:r>
            <a:r>
              <a:rPr lang="en-GB" b="1" dirty="0" err="1"/>
              <a:t>onge</a:t>
            </a:r>
            <a:r>
              <a:rPr lang="en-GB" b="1" dirty="0"/>
              <a:t>-veer 525 km is.</a:t>
            </a:r>
            <a:endParaRPr lang="en-Z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EBBB9-6ECE-4B82-85F7-C97D5CA1202B}"/>
              </a:ext>
            </a:extLst>
          </p:cNvPr>
          <p:cNvSpPr txBox="1"/>
          <p:nvPr/>
        </p:nvSpPr>
        <p:spPr>
          <a:xfrm>
            <a:off x="6740644" y="2575728"/>
            <a:ext cx="528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FANTASTIES!  </a:t>
            </a:r>
            <a:r>
              <a:rPr lang="en-GB" dirty="0" err="1"/>
              <a:t>Hulle</a:t>
            </a:r>
            <a:r>
              <a:rPr lang="en-GB" dirty="0"/>
              <a:t> gee die </a:t>
            </a:r>
            <a:r>
              <a:rPr lang="en-GB" dirty="0" err="1"/>
              <a:t>antwoord</a:t>
            </a:r>
            <a:r>
              <a:rPr lang="en-GB" dirty="0"/>
              <a:t>!  </a:t>
            </a:r>
            <a:r>
              <a:rPr lang="en-GB" dirty="0" err="1"/>
              <a:t>Jy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 net die</a:t>
            </a:r>
          </a:p>
          <a:p>
            <a:r>
              <a:rPr lang="en-GB" dirty="0"/>
              <a:t>die </a:t>
            </a:r>
            <a:r>
              <a:rPr lang="en-GB" dirty="0" err="1"/>
              <a:t>berekening</a:t>
            </a:r>
            <a:r>
              <a:rPr lang="en-GB" dirty="0"/>
              <a:t> toon hoe om by die </a:t>
            </a:r>
            <a:r>
              <a:rPr lang="en-GB" dirty="0" err="1"/>
              <a:t>antwoord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kom</a:t>
            </a:r>
            <a:r>
              <a:rPr lang="en-GB" dirty="0"/>
              <a:t>.</a:t>
            </a:r>
          </a:p>
        </p:txBody>
      </p:sp>
      <p:pic>
        <p:nvPicPr>
          <p:cNvPr id="12" name="Picture 6" descr="Image result for ruler">
            <a:extLst>
              <a:ext uri="{FF2B5EF4-FFF2-40B4-BE49-F238E27FC236}">
                <a16:creationId xmlns:a16="http://schemas.microsoft.com/office/drawing/2014/main" id="{E788C335-8C7B-4EE5-99A3-05AADF555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342" r="36514" b="77269"/>
          <a:stretch/>
        </p:blipFill>
        <p:spPr bwMode="auto">
          <a:xfrm>
            <a:off x="3674728" y="5485062"/>
            <a:ext cx="4392000" cy="6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705E10-09BE-4580-8CF7-E4D432ECA298}"/>
              </a:ext>
            </a:extLst>
          </p:cNvPr>
          <p:cNvSpPr txBox="1"/>
          <p:nvPr/>
        </p:nvSpPr>
        <p:spPr>
          <a:xfrm>
            <a:off x="6622732" y="3501280"/>
            <a:ext cx="52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Meet die </a:t>
            </a:r>
            <a:r>
              <a:rPr lang="en-GB" dirty="0" err="1"/>
              <a:t>staafskaal</a:t>
            </a:r>
            <a:r>
              <a:rPr lang="en-GB" dirty="0"/>
              <a:t> om die </a:t>
            </a:r>
            <a:r>
              <a:rPr lang="en-GB" dirty="0" err="1"/>
              <a:t>verhouding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kry</a:t>
            </a:r>
            <a:r>
              <a:rPr lang="en-GB" dirty="0"/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4007D-CB62-48E1-A6E7-8506D4379883}"/>
              </a:ext>
            </a:extLst>
          </p:cNvPr>
          <p:cNvSpPr txBox="1"/>
          <p:nvPr/>
        </p:nvSpPr>
        <p:spPr>
          <a:xfrm>
            <a:off x="6622732" y="3946881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Skryf</a:t>
            </a:r>
            <a:r>
              <a:rPr lang="en-GB" b="1" dirty="0"/>
              <a:t> </a:t>
            </a:r>
            <a:r>
              <a:rPr lang="en-GB" b="1" dirty="0" err="1"/>
              <a:t>jou</a:t>
            </a:r>
            <a:r>
              <a:rPr lang="en-GB" b="1" dirty="0"/>
              <a:t> </a:t>
            </a:r>
            <a:r>
              <a:rPr lang="en-GB" b="1" dirty="0" err="1"/>
              <a:t>skaal</a:t>
            </a:r>
            <a:r>
              <a:rPr lang="en-GB" b="1" dirty="0"/>
              <a:t> </a:t>
            </a:r>
            <a:r>
              <a:rPr lang="en-GB" b="1" dirty="0" err="1"/>
              <a:t>neer</a:t>
            </a:r>
            <a:r>
              <a:rPr lang="en-GB" b="1" dirty="0"/>
              <a:t>!</a:t>
            </a:r>
          </a:p>
          <a:p>
            <a:r>
              <a:rPr lang="en-GB" b="1" dirty="0"/>
              <a:t>50 mm :  125 km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EF2AC4-18DB-4656-9B56-399C2ABDD4E7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6B9B56D-407F-47E0-A305-B598F59A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4E42B7-BC85-4FF2-96DC-E5464A11C5E9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89CB4E-B69F-4AC0-89E1-1984EBD37B89}"/>
                  </a:ext>
                </a:extLst>
              </p:cNvPr>
              <p:cNvSpPr/>
              <p:nvPr/>
            </p:nvSpPr>
            <p:spPr>
              <a:xfrm>
                <a:off x="8397240" y="4693920"/>
                <a:ext cx="3550920" cy="1569720"/>
              </a:xfrm>
              <a:prstGeom prst="rect">
                <a:avLst/>
              </a:prstGeom>
              <a:solidFill>
                <a:srgbClr val="9CDE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 i="0" dirty="0">
                    <a:solidFill>
                      <a:schemeClr val="tx1"/>
                    </a:solidFill>
                    <a:latin typeface="+mj-lt"/>
                  </a:rPr>
                  <a:t>werklike </a:t>
                </a:r>
                <a:r>
                  <a:rPr lang="en-GB" b="1" i="0" dirty="0" err="1">
                    <a:solidFill>
                      <a:schemeClr val="tx1"/>
                    </a:solidFill>
                    <a:latin typeface="+mj-lt"/>
                  </a:rPr>
                  <a:t>aftstand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Z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Z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den>
                    </m:f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Z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𝟐𝟏𝟎</m:t>
                    </m:r>
                  </m:oMath>
                </a14:m>
                <a:endParaRPr lang="en-GB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GB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𝟓𝟐𝟓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89CB4E-B69F-4AC0-89E1-1984EBD37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40" y="4693920"/>
                <a:ext cx="3550920" cy="1569720"/>
              </a:xfrm>
              <a:prstGeom prst="rect">
                <a:avLst/>
              </a:prstGeom>
              <a:blipFill>
                <a:blip r:embed="rId6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eart 25">
            <a:extLst>
              <a:ext uri="{FF2B5EF4-FFF2-40B4-BE49-F238E27FC236}">
                <a16:creationId xmlns:a16="http://schemas.microsoft.com/office/drawing/2014/main" id="{73553610-2E3B-4927-9C29-7C36C5FE4915}"/>
              </a:ext>
            </a:extLst>
          </p:cNvPr>
          <p:cNvSpPr/>
          <p:nvPr/>
        </p:nvSpPr>
        <p:spPr>
          <a:xfrm>
            <a:off x="7469488" y="4806464"/>
            <a:ext cx="440072" cy="39612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81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7D1E-6115-4641-BA29-FE9BFD44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Stel</a:t>
            </a:r>
            <a:r>
              <a:rPr lang="en-GB" dirty="0"/>
              <a:t> ‘n </a:t>
            </a:r>
            <a:r>
              <a:rPr lang="en-GB" dirty="0" err="1"/>
              <a:t>syfer</a:t>
            </a:r>
            <a:r>
              <a:rPr lang="en-GB" dirty="0"/>
              <a:t>-/</a:t>
            </a:r>
            <a:r>
              <a:rPr lang="en-GB" dirty="0" err="1"/>
              <a:t>numeriese</a:t>
            </a:r>
            <a:r>
              <a:rPr lang="en-GB" dirty="0"/>
              <a:t> </a:t>
            </a:r>
            <a:r>
              <a:rPr lang="en-GB" dirty="0" err="1"/>
              <a:t>skaal</a:t>
            </a:r>
            <a:r>
              <a:rPr lang="en-GB" dirty="0"/>
              <a:t> op 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CCB94-6C89-48E4-937F-7F713690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741613"/>
          </a:xfrm>
        </p:spPr>
        <p:txBody>
          <a:bodyPr/>
          <a:lstStyle/>
          <a:p>
            <a:r>
              <a:rPr lang="en-GB" dirty="0" err="1"/>
              <a:t>Nou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jy</a:t>
            </a:r>
            <a:r>
              <a:rPr lang="en-GB" dirty="0"/>
              <a:t> die </a:t>
            </a:r>
            <a:r>
              <a:rPr lang="en-GB" dirty="0" err="1"/>
              <a:t>volgende</a:t>
            </a:r>
            <a:r>
              <a:rPr lang="en-GB" dirty="0"/>
              <a:t> ding </a:t>
            </a:r>
            <a:r>
              <a:rPr lang="en-GB" dirty="0" err="1"/>
              <a:t>maak</a:t>
            </a:r>
            <a:r>
              <a:rPr lang="en-GB" dirty="0"/>
              <a:t> </a:t>
            </a:r>
            <a:r>
              <a:rPr lang="en-GB" dirty="0" err="1"/>
              <a:t>vir</a:t>
            </a:r>
            <a:r>
              <a:rPr lang="en-GB" dirty="0"/>
              <a:t> die </a:t>
            </a:r>
            <a:r>
              <a:rPr lang="en-GB" dirty="0" err="1"/>
              <a:t>kaart</a:t>
            </a:r>
            <a:r>
              <a:rPr lang="en-GB" dirty="0"/>
              <a:t> of plan:   </a:t>
            </a:r>
            <a:r>
              <a:rPr lang="en-GB" dirty="0" err="1"/>
              <a:t>bv</a:t>
            </a:r>
            <a:r>
              <a:rPr lang="en-GB" dirty="0"/>
              <a:t>  1 :  100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57441-01B4-435D-95EB-DC256761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62" y="0"/>
            <a:ext cx="362133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328" y="299065"/>
            <a:ext cx="6744151" cy="806450"/>
          </a:xfrm>
        </p:spPr>
        <p:txBody>
          <a:bodyPr>
            <a:normAutofit fontScale="90000"/>
          </a:bodyPr>
          <a:lstStyle/>
          <a:p>
            <a:r>
              <a:rPr lang="af-ZA" sz="3200" dirty="0">
                <a:solidFill>
                  <a:schemeClr val="tx1"/>
                </a:solidFill>
              </a:rPr>
              <a:t>Bereken ’</a:t>
            </a:r>
            <a:r>
              <a:rPr lang="af-ZA" sz="3200" dirty="0"/>
              <a:t>n </a:t>
            </a:r>
            <a:r>
              <a:rPr lang="af-ZA" sz="3200" u="sng" dirty="0"/>
              <a:t>syferskaal</a:t>
            </a:r>
            <a:r>
              <a:rPr lang="af-ZA" sz="3200" dirty="0"/>
              <a:t> vir die plan, en rond jou antwoord af tot die naaste heelgetal.</a:t>
            </a: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6D14B-700F-4648-84C8-932405C2F91D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707F5-3FC7-4A1B-A785-D80203EB3550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605803C-1D6B-4EF4-98BA-266FB8C7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8C37C-D2FA-4B5F-82EC-46071BA22B8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B0F5C-5E8C-47E2-8C96-A393C4080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7" b="10372"/>
          <a:stretch/>
        </p:blipFill>
        <p:spPr>
          <a:xfrm>
            <a:off x="539590" y="1711623"/>
            <a:ext cx="3769836" cy="481488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6F6E40-79DB-41B8-B1C2-0A4953BD4AC1}"/>
              </a:ext>
            </a:extLst>
          </p:cNvPr>
          <p:cNvCxnSpPr/>
          <p:nvPr/>
        </p:nvCxnSpPr>
        <p:spPr>
          <a:xfrm>
            <a:off x="751203" y="1711623"/>
            <a:ext cx="0" cy="48148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67D03EF-1284-4A1F-A098-6A485C4C87C3}"/>
              </a:ext>
            </a:extLst>
          </p:cNvPr>
          <p:cNvSpPr txBox="1"/>
          <p:nvPr/>
        </p:nvSpPr>
        <p:spPr>
          <a:xfrm rot="16200000">
            <a:off x="552804" y="412283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7,5m</a:t>
            </a:r>
            <a:endParaRPr lang="en-ZA" dirty="0"/>
          </a:p>
        </p:txBody>
      </p:sp>
      <p:pic>
        <p:nvPicPr>
          <p:cNvPr id="16" name="Picture 6" descr="Image result for ruler">
            <a:extLst>
              <a:ext uri="{FF2B5EF4-FFF2-40B4-BE49-F238E27FC236}">
                <a16:creationId xmlns:a16="http://schemas.microsoft.com/office/drawing/2014/main" id="{F4B6C5CF-9384-470D-9EDA-65D7AB156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342" r="36514" b="77269"/>
          <a:stretch/>
        </p:blipFill>
        <p:spPr bwMode="auto">
          <a:xfrm rot="16200000">
            <a:off x="-1217079" y="3182352"/>
            <a:ext cx="575694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llout: Line 16">
            <a:extLst>
              <a:ext uri="{FF2B5EF4-FFF2-40B4-BE49-F238E27FC236}">
                <a16:creationId xmlns:a16="http://schemas.microsoft.com/office/drawing/2014/main" id="{6A43D984-B7D6-4530-807D-642D2850E000}"/>
              </a:ext>
            </a:extLst>
          </p:cNvPr>
          <p:cNvSpPr/>
          <p:nvPr/>
        </p:nvSpPr>
        <p:spPr>
          <a:xfrm>
            <a:off x="5044398" y="1706412"/>
            <a:ext cx="2887991" cy="806450"/>
          </a:xfrm>
          <a:prstGeom prst="borderCallout1">
            <a:avLst>
              <a:gd name="adj1" fmla="val 18750"/>
              <a:gd name="adj2" fmla="val -8333"/>
              <a:gd name="adj3" fmla="val 278522"/>
              <a:gd name="adj4" fmla="val -143995"/>
            </a:avLst>
          </a:prstGeom>
          <a:solidFill>
            <a:srgbClr val="73C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ysClr val="windowText" lastClr="000000"/>
                </a:solidFill>
              </a:rPr>
              <a:t>Werklike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lengte</a:t>
            </a:r>
            <a:r>
              <a:rPr lang="en-GB" dirty="0">
                <a:solidFill>
                  <a:sysClr val="windowText" lastClr="000000"/>
                </a:solidFill>
              </a:rPr>
              <a:t> van die </a:t>
            </a:r>
            <a:r>
              <a:rPr lang="en-GB" dirty="0" err="1">
                <a:solidFill>
                  <a:sysClr val="windowText" lastClr="000000"/>
                </a:solidFill>
              </a:rPr>
              <a:t>muur</a:t>
            </a:r>
            <a:r>
              <a:rPr lang="en-GB" dirty="0">
                <a:solidFill>
                  <a:sysClr val="windowText" lastClr="000000"/>
                </a:solidFill>
              </a:rPr>
              <a:t> word </a:t>
            </a:r>
            <a:r>
              <a:rPr lang="en-GB" dirty="0" err="1">
                <a:solidFill>
                  <a:sysClr val="windowText" lastClr="000000"/>
                </a:solidFill>
              </a:rPr>
              <a:t>gegee</a:t>
            </a:r>
            <a:r>
              <a:rPr lang="en-GB" dirty="0">
                <a:solidFill>
                  <a:sysClr val="windowText" lastClr="000000"/>
                </a:solidFill>
              </a:rPr>
              <a:t> van 7.5 m</a:t>
            </a:r>
            <a:endParaRPr lang="en-ZA" dirty="0">
              <a:solidFill>
                <a:sysClr val="windowText" lastClr="000000"/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0B1BABA0-90BD-421A-A4E0-5C41351129A1}"/>
              </a:ext>
            </a:extLst>
          </p:cNvPr>
          <p:cNvSpPr/>
          <p:nvPr/>
        </p:nvSpPr>
        <p:spPr>
          <a:xfrm>
            <a:off x="5044398" y="2684291"/>
            <a:ext cx="2887991" cy="1098251"/>
          </a:xfrm>
          <a:prstGeom prst="borderCallout1">
            <a:avLst>
              <a:gd name="adj1" fmla="val 18750"/>
              <a:gd name="adj2" fmla="val -8333"/>
              <a:gd name="adj3" fmla="val 24116"/>
              <a:gd name="adj4" fmla="val -113916"/>
            </a:avLst>
          </a:prstGeom>
          <a:solidFill>
            <a:srgbClr val="73C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Meet die </a:t>
            </a:r>
            <a:r>
              <a:rPr lang="en-GB" dirty="0" err="1">
                <a:solidFill>
                  <a:sysClr val="windowText" lastClr="000000"/>
                </a:solidFill>
              </a:rPr>
              <a:t>lengte</a:t>
            </a:r>
            <a:r>
              <a:rPr lang="en-GB" dirty="0">
                <a:solidFill>
                  <a:sysClr val="windowText" lastClr="000000"/>
                </a:solidFill>
              </a:rPr>
              <a:t> van die </a:t>
            </a:r>
            <a:r>
              <a:rPr lang="en-GB" dirty="0" err="1">
                <a:solidFill>
                  <a:sysClr val="windowText" lastClr="000000"/>
                </a:solidFill>
              </a:rPr>
              <a:t>muur</a:t>
            </a:r>
            <a:r>
              <a:rPr lang="en-GB" dirty="0">
                <a:solidFill>
                  <a:sysClr val="windowText" lastClr="000000"/>
                </a:solidFill>
              </a:rPr>
              <a:t> wat </a:t>
            </a:r>
            <a:r>
              <a:rPr lang="en-GB" dirty="0" err="1">
                <a:solidFill>
                  <a:sysClr val="windowText" lastClr="000000"/>
                </a:solidFill>
              </a:rPr>
              <a:t>gegee</a:t>
            </a:r>
            <a:r>
              <a:rPr lang="en-GB" dirty="0">
                <a:solidFill>
                  <a:sysClr val="windowText" lastClr="000000"/>
                </a:solidFill>
              </a:rPr>
              <a:t> word, in mm (dis </a:t>
            </a:r>
            <a:r>
              <a:rPr lang="en-GB" dirty="0" err="1">
                <a:solidFill>
                  <a:sysClr val="windowText" lastClr="000000"/>
                </a:solidFill>
              </a:rPr>
              <a:t>meer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akkuraat</a:t>
            </a:r>
            <a:r>
              <a:rPr lang="en-GB" dirty="0">
                <a:solidFill>
                  <a:sysClr val="windowText" lastClr="000000"/>
                </a:solidFill>
              </a:rPr>
              <a:t>)</a:t>
            </a:r>
            <a:endParaRPr lang="en-ZA" dirty="0">
              <a:solidFill>
                <a:sysClr val="windowText" lastClr="000000"/>
              </a:solidFill>
            </a:endParaRP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9FC73978-27E9-4BE8-8232-9AA06E23E3B4}"/>
              </a:ext>
            </a:extLst>
          </p:cNvPr>
          <p:cNvSpPr/>
          <p:nvPr/>
        </p:nvSpPr>
        <p:spPr>
          <a:xfrm>
            <a:off x="5055474" y="3919218"/>
            <a:ext cx="2887991" cy="1098251"/>
          </a:xfrm>
          <a:prstGeom prst="borderCallout1">
            <a:avLst>
              <a:gd name="adj1" fmla="val 18750"/>
              <a:gd name="adj2" fmla="val -8333"/>
              <a:gd name="adj3" fmla="val -195135"/>
              <a:gd name="adj4" fmla="val -131857"/>
            </a:avLst>
          </a:prstGeom>
          <a:solidFill>
            <a:srgbClr val="73C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ysClr val="windowText" lastClr="000000"/>
                </a:solidFill>
              </a:rPr>
              <a:t>Gemete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muur</a:t>
            </a:r>
            <a:r>
              <a:rPr lang="en-GB" dirty="0">
                <a:solidFill>
                  <a:sysClr val="windowText" lastClr="000000"/>
                </a:solidFill>
              </a:rPr>
              <a:t> is 79mm. </a:t>
            </a:r>
            <a:r>
              <a:rPr lang="en-GB" dirty="0" err="1">
                <a:solidFill>
                  <a:sysClr val="windowText" lastClr="000000"/>
                </a:solidFill>
              </a:rPr>
              <a:t>Nou</a:t>
            </a:r>
            <a:r>
              <a:rPr lang="en-GB" dirty="0">
                <a:solidFill>
                  <a:sysClr val="windowText" lastClr="000000"/>
                </a:solidFill>
              </a:rPr>
              <a:t> het </a:t>
            </a:r>
            <a:r>
              <a:rPr lang="en-GB" dirty="0" err="1">
                <a:solidFill>
                  <a:sysClr val="windowText" lastClr="000000"/>
                </a:solidFill>
              </a:rPr>
              <a:t>jy</a:t>
            </a:r>
            <a:r>
              <a:rPr lang="en-GB" dirty="0">
                <a:solidFill>
                  <a:sysClr val="windowText" lastClr="000000"/>
                </a:solidFill>
              </a:rPr>
              <a:t> ‘n </a:t>
            </a:r>
            <a:r>
              <a:rPr lang="en-GB" b="1" dirty="0" err="1">
                <a:solidFill>
                  <a:sysClr val="windowText" lastClr="000000"/>
                </a:solidFill>
              </a:rPr>
              <a:t>skaal</a:t>
            </a:r>
            <a:r>
              <a:rPr lang="en-GB" dirty="0">
                <a:solidFill>
                  <a:sysClr val="windowText" lastClr="000000"/>
                </a:solidFill>
              </a:rPr>
              <a:t> van: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79 mm : 7,5 m</a:t>
            </a:r>
            <a:endParaRPr lang="en-ZA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AA1F1D-5573-4734-8D16-F5E55EA2F452}"/>
              </a:ext>
            </a:extLst>
          </p:cNvPr>
          <p:cNvSpPr/>
          <p:nvPr/>
        </p:nvSpPr>
        <p:spPr>
          <a:xfrm>
            <a:off x="7074355" y="299065"/>
            <a:ext cx="3220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 err="1">
                <a:ln/>
                <a:solidFill>
                  <a:srgbClr val="C00000"/>
                </a:solidFill>
                <a:effectLst/>
              </a:rPr>
              <a:t>Syferskaal</a:t>
            </a:r>
            <a:r>
              <a:rPr lang="en-US" sz="2400" b="1" cap="none" spc="0" dirty="0">
                <a:ln/>
                <a:solidFill>
                  <a:srgbClr val="C00000"/>
                </a:solidFill>
                <a:effectLst/>
              </a:rPr>
              <a:t> is </a:t>
            </a:r>
            <a:r>
              <a:rPr lang="en-US" sz="2400" b="1" u="sng" cap="none" spc="0" dirty="0" err="1">
                <a:ln/>
                <a:solidFill>
                  <a:srgbClr val="C00000"/>
                </a:solidFill>
                <a:effectLst/>
              </a:rPr>
              <a:t>albei</a:t>
            </a:r>
            <a:r>
              <a:rPr lang="en-US" sz="2400" b="1" u="sng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2400" b="1" u="sng" cap="none" spc="0" dirty="0" err="1">
                <a:ln/>
                <a:solidFill>
                  <a:srgbClr val="C00000"/>
                </a:solidFill>
                <a:effectLst/>
              </a:rPr>
              <a:t>kante</a:t>
            </a:r>
            <a:endParaRPr lang="en-US" sz="2400" b="1" u="sng" cap="none" spc="0" dirty="0">
              <a:ln/>
              <a:solidFill>
                <a:srgbClr val="C00000"/>
              </a:solidFill>
              <a:effectLst/>
            </a:endParaRPr>
          </a:p>
          <a:p>
            <a:r>
              <a:rPr lang="en-US" sz="2400" b="1" cap="none" spc="0" dirty="0">
                <a:ln/>
                <a:solidFill>
                  <a:srgbClr val="C00000"/>
                </a:solidFill>
                <a:effectLst/>
              </a:rPr>
              <a:t> in </a:t>
            </a:r>
            <a:r>
              <a:rPr lang="en-US" sz="2400" b="1" cap="none" spc="0" dirty="0" err="1">
                <a:ln/>
                <a:solidFill>
                  <a:srgbClr val="C00000"/>
                </a:solidFill>
                <a:effectLst/>
              </a:rPr>
              <a:t>dieselfde</a:t>
            </a:r>
            <a:r>
              <a:rPr lang="en-US" sz="2400" b="1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2400" b="1" cap="none" spc="0" dirty="0" err="1">
                <a:ln/>
                <a:solidFill>
                  <a:srgbClr val="C00000"/>
                </a:solidFill>
                <a:effectLst/>
              </a:rPr>
              <a:t>eenheid</a:t>
            </a:r>
            <a:endParaRPr lang="en-US" sz="2400" b="1" cap="none" spc="0" dirty="0">
              <a:ln/>
              <a:solidFill>
                <a:srgbClr val="C00000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llout: Line 20">
                <a:extLst>
                  <a:ext uri="{FF2B5EF4-FFF2-40B4-BE49-F238E27FC236}">
                    <a16:creationId xmlns:a16="http://schemas.microsoft.com/office/drawing/2014/main" id="{975ECE1E-D14A-40C8-B467-DB827C3A1A4E}"/>
                  </a:ext>
                </a:extLst>
              </p:cNvPr>
              <p:cNvSpPr/>
              <p:nvPr/>
            </p:nvSpPr>
            <p:spPr>
              <a:xfrm>
                <a:off x="8465809" y="3900523"/>
                <a:ext cx="2887991" cy="1098251"/>
              </a:xfrm>
              <a:prstGeom prst="borderCallout1">
                <a:avLst>
                  <a:gd name="adj1" fmla="val 52054"/>
                  <a:gd name="adj2" fmla="val -945"/>
                  <a:gd name="adj3" fmla="val 47706"/>
                  <a:gd name="adj4" fmla="val -2367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u="sng" dirty="0">
                    <a:solidFill>
                      <a:sysClr val="windowText" lastClr="000000"/>
                    </a:solidFill>
                  </a:rPr>
                  <a:t>Skakel m om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na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mm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7,5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×1 000</m:t>
                      </m:r>
                    </m:oMath>
                  </m:oMathPara>
                </a14:m>
                <a:endParaRPr lang="en-GB" b="0" dirty="0"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ZA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7 500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ZA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1" name="Callout: Line 20">
                <a:extLst>
                  <a:ext uri="{FF2B5EF4-FFF2-40B4-BE49-F238E27FC236}">
                    <a16:creationId xmlns:a16="http://schemas.microsoft.com/office/drawing/2014/main" id="{975ECE1E-D14A-40C8-B467-DB827C3A1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09" y="3900523"/>
                <a:ext cx="2887991" cy="1098251"/>
              </a:xfrm>
              <a:prstGeom prst="borderCallout1">
                <a:avLst>
                  <a:gd name="adj1" fmla="val 52054"/>
                  <a:gd name="adj2" fmla="val -945"/>
                  <a:gd name="adj3" fmla="val 47706"/>
                  <a:gd name="adj4" fmla="val -2367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llout: Line 21">
                <a:extLst>
                  <a:ext uri="{FF2B5EF4-FFF2-40B4-BE49-F238E27FC236}">
                    <a16:creationId xmlns:a16="http://schemas.microsoft.com/office/drawing/2014/main" id="{A51CCC7F-A639-4714-B6BB-9E066C26D2A3}"/>
                  </a:ext>
                </a:extLst>
              </p:cNvPr>
              <p:cNvSpPr/>
              <p:nvPr/>
            </p:nvSpPr>
            <p:spPr>
              <a:xfrm>
                <a:off x="8477705" y="2698614"/>
                <a:ext cx="2887991" cy="1098251"/>
              </a:xfrm>
              <a:prstGeom prst="borderCallout1">
                <a:avLst>
                  <a:gd name="adj1" fmla="val 82583"/>
                  <a:gd name="adj2" fmla="val 14358"/>
                  <a:gd name="adj3" fmla="val 114314"/>
                  <a:gd name="adj4" fmla="val 1431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ysClr val="windowText" lastClr="000000"/>
                    </a:solidFill>
                  </a:rPr>
                  <a:t>NOU LYK DIT SO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𝟕𝟗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Z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2" name="Callout: Line 21">
                <a:extLst>
                  <a:ext uri="{FF2B5EF4-FFF2-40B4-BE49-F238E27FC236}">
                    <a16:creationId xmlns:a16="http://schemas.microsoft.com/office/drawing/2014/main" id="{A51CCC7F-A639-4714-B6BB-9E066C26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05" y="2698614"/>
                <a:ext cx="2887991" cy="1098251"/>
              </a:xfrm>
              <a:prstGeom prst="borderCallout1">
                <a:avLst>
                  <a:gd name="adj1" fmla="val 82583"/>
                  <a:gd name="adj2" fmla="val 14358"/>
                  <a:gd name="adj3" fmla="val 114314"/>
                  <a:gd name="adj4" fmla="val 1431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5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2418" y="365126"/>
            <a:ext cx="7130181" cy="806450"/>
          </a:xfrm>
        </p:spPr>
        <p:txBody>
          <a:bodyPr>
            <a:normAutofit/>
          </a:bodyPr>
          <a:lstStyle/>
          <a:p>
            <a:r>
              <a:rPr lang="af-ZA" sz="2400" dirty="0">
                <a:solidFill>
                  <a:schemeClr val="tx1"/>
                </a:solidFill>
              </a:rPr>
              <a:t>Bereken ’n</a:t>
            </a:r>
            <a:r>
              <a:rPr lang="af-ZA" sz="2400" dirty="0"/>
              <a:t> </a:t>
            </a:r>
            <a:r>
              <a:rPr lang="af-ZA" sz="2400" u="sng" dirty="0"/>
              <a:t>syferskaal</a:t>
            </a:r>
            <a:r>
              <a:rPr lang="af-ZA" sz="2400" dirty="0"/>
              <a:t> vir die plan en rond jou antwoord af tot die naaste heelgetal.</a:t>
            </a: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6D14B-700F-4648-84C8-932405C2F91D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707F5-3FC7-4A1B-A785-D80203EB3550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605803C-1D6B-4EF4-98BA-266FB8C7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8C37C-D2FA-4B5F-82EC-46071BA22B8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B0F5C-5E8C-47E2-8C96-A393C4080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7" b="10372"/>
          <a:stretch/>
        </p:blipFill>
        <p:spPr>
          <a:xfrm>
            <a:off x="539590" y="1711623"/>
            <a:ext cx="3769836" cy="481488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6F6E40-79DB-41B8-B1C2-0A4953BD4AC1}"/>
              </a:ext>
            </a:extLst>
          </p:cNvPr>
          <p:cNvCxnSpPr/>
          <p:nvPr/>
        </p:nvCxnSpPr>
        <p:spPr>
          <a:xfrm>
            <a:off x="751203" y="1711623"/>
            <a:ext cx="0" cy="48148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67D03EF-1284-4A1F-A098-6A485C4C87C3}"/>
              </a:ext>
            </a:extLst>
          </p:cNvPr>
          <p:cNvSpPr txBox="1"/>
          <p:nvPr/>
        </p:nvSpPr>
        <p:spPr>
          <a:xfrm rot="16200000">
            <a:off x="552804" y="412283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7,5m</a:t>
            </a:r>
            <a:endParaRPr lang="en-ZA" dirty="0"/>
          </a:p>
        </p:txBody>
      </p:sp>
      <p:pic>
        <p:nvPicPr>
          <p:cNvPr id="16" name="Picture 6" descr="Image result for ruler">
            <a:extLst>
              <a:ext uri="{FF2B5EF4-FFF2-40B4-BE49-F238E27FC236}">
                <a16:creationId xmlns:a16="http://schemas.microsoft.com/office/drawing/2014/main" id="{F4B6C5CF-9384-470D-9EDA-65D7AB156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342" r="36514" b="77269"/>
          <a:stretch/>
        </p:blipFill>
        <p:spPr bwMode="auto">
          <a:xfrm rot="16200000">
            <a:off x="-1217079" y="3182352"/>
            <a:ext cx="575694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llout: Line 20">
                <a:extLst>
                  <a:ext uri="{FF2B5EF4-FFF2-40B4-BE49-F238E27FC236}">
                    <a16:creationId xmlns:a16="http://schemas.microsoft.com/office/drawing/2014/main" id="{975ECE1E-D14A-40C8-B467-DB827C3A1A4E}"/>
                  </a:ext>
                </a:extLst>
              </p:cNvPr>
              <p:cNvSpPr/>
              <p:nvPr/>
            </p:nvSpPr>
            <p:spPr>
              <a:xfrm>
                <a:off x="8465809" y="3900523"/>
                <a:ext cx="2887991" cy="1098251"/>
              </a:xfrm>
              <a:prstGeom prst="borderCallout1">
                <a:avLst>
                  <a:gd name="adj1" fmla="val 52054"/>
                  <a:gd name="adj2" fmla="val -945"/>
                  <a:gd name="adj3" fmla="val 53257"/>
                  <a:gd name="adj4" fmla="val 217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u="sng" dirty="0">
                    <a:solidFill>
                      <a:sysClr val="windowText" lastClr="000000"/>
                    </a:solidFill>
                  </a:rPr>
                  <a:t>Skakel m om mm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7,5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×1 000</m:t>
                      </m:r>
                    </m:oMath>
                  </m:oMathPara>
                </a14:m>
                <a:endParaRPr lang="en-GB" b="0" dirty="0"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ZA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7 500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ZA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1" name="Callout: Line 20">
                <a:extLst>
                  <a:ext uri="{FF2B5EF4-FFF2-40B4-BE49-F238E27FC236}">
                    <a16:creationId xmlns:a16="http://schemas.microsoft.com/office/drawing/2014/main" id="{975ECE1E-D14A-40C8-B467-DB827C3A1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09" y="3900523"/>
                <a:ext cx="2887991" cy="1098251"/>
              </a:xfrm>
              <a:prstGeom prst="borderCallout1">
                <a:avLst>
                  <a:gd name="adj1" fmla="val 52054"/>
                  <a:gd name="adj2" fmla="val -945"/>
                  <a:gd name="adj3" fmla="val 53257"/>
                  <a:gd name="adj4" fmla="val 217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llout: Line 21">
                <a:extLst>
                  <a:ext uri="{FF2B5EF4-FFF2-40B4-BE49-F238E27FC236}">
                    <a16:creationId xmlns:a16="http://schemas.microsoft.com/office/drawing/2014/main" id="{A51CCC7F-A639-4714-B6BB-9E066C26D2A3}"/>
                  </a:ext>
                </a:extLst>
              </p:cNvPr>
              <p:cNvSpPr/>
              <p:nvPr/>
            </p:nvSpPr>
            <p:spPr>
              <a:xfrm>
                <a:off x="8477705" y="2698614"/>
                <a:ext cx="2887991" cy="1098251"/>
              </a:xfrm>
              <a:prstGeom prst="borderCallout1">
                <a:avLst>
                  <a:gd name="adj1" fmla="val 95072"/>
                  <a:gd name="adj2" fmla="val 12775"/>
                  <a:gd name="adj3" fmla="val 114314"/>
                  <a:gd name="adj4" fmla="val 1431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ysClr val="windowText" lastClr="000000"/>
                    </a:solidFill>
                  </a:rPr>
                  <a:t>NOU LYK DIT SO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79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:7 500 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ZA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2" name="Callout: Line 21">
                <a:extLst>
                  <a:ext uri="{FF2B5EF4-FFF2-40B4-BE49-F238E27FC236}">
                    <a16:creationId xmlns:a16="http://schemas.microsoft.com/office/drawing/2014/main" id="{A51CCC7F-A639-4714-B6BB-9E066C26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05" y="2698614"/>
                <a:ext cx="2887991" cy="1098251"/>
              </a:xfrm>
              <a:prstGeom prst="borderCallout1">
                <a:avLst>
                  <a:gd name="adj1" fmla="val 95072"/>
                  <a:gd name="adj2" fmla="val 12775"/>
                  <a:gd name="adj3" fmla="val 114314"/>
                  <a:gd name="adj4" fmla="val 1431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FC52F2A-5BCA-4AEC-ADDF-6F7531607BFB}"/>
              </a:ext>
            </a:extLst>
          </p:cNvPr>
          <p:cNvSpPr/>
          <p:nvPr/>
        </p:nvSpPr>
        <p:spPr>
          <a:xfrm>
            <a:off x="7256425" y="1065285"/>
            <a:ext cx="2766051" cy="1201909"/>
          </a:xfrm>
          <a:prstGeom prst="cloudCallout">
            <a:avLst>
              <a:gd name="adj1" fmla="val 10781"/>
              <a:gd name="adj2" fmla="val 12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Hoe  </a:t>
            </a:r>
            <a:r>
              <a:rPr lang="en-GB" dirty="0" err="1"/>
              <a:t>kry</a:t>
            </a:r>
            <a:r>
              <a:rPr lang="en-GB" dirty="0"/>
              <a:t> </a:t>
            </a:r>
            <a:r>
              <a:rPr lang="en-GB" dirty="0" err="1"/>
              <a:t>ek</a:t>
            </a:r>
            <a:r>
              <a:rPr lang="en-GB" dirty="0"/>
              <a:t> die 79 ‘n </a:t>
            </a:r>
            <a:r>
              <a:rPr lang="en-GB" b="1" dirty="0"/>
              <a:t>1</a:t>
            </a:r>
            <a:r>
              <a:rPr lang="en-GB" dirty="0"/>
              <a:t>?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llout: Line 22">
                <a:extLst>
                  <a:ext uri="{FF2B5EF4-FFF2-40B4-BE49-F238E27FC236}">
                    <a16:creationId xmlns:a16="http://schemas.microsoft.com/office/drawing/2014/main" id="{EF462F02-5D03-46AF-9A15-CCB91EBF4E5E}"/>
                  </a:ext>
                </a:extLst>
              </p:cNvPr>
              <p:cNvSpPr/>
              <p:nvPr/>
            </p:nvSpPr>
            <p:spPr>
              <a:xfrm>
                <a:off x="4309426" y="2715959"/>
                <a:ext cx="3769836" cy="1098251"/>
              </a:xfrm>
              <a:prstGeom prst="borderCallout1">
                <a:avLst>
                  <a:gd name="adj1" fmla="val 40953"/>
                  <a:gd name="adj2" fmla="val 100318"/>
                  <a:gd name="adj3" fmla="val 47706"/>
                  <a:gd name="adj4" fmla="val 11102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ysClr val="windowText" lastClr="000000"/>
                    </a:solidFill>
                  </a:rPr>
                  <a:t>79 mm :  7 500 mm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den>
                      </m:f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7500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den>
                      </m:f>
                    </m:oMath>
                  </m:oMathPara>
                </a14:m>
                <a:endParaRPr lang="en-GB" b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Callout: Line 22">
                <a:extLst>
                  <a:ext uri="{FF2B5EF4-FFF2-40B4-BE49-F238E27FC236}">
                    <a16:creationId xmlns:a16="http://schemas.microsoft.com/office/drawing/2014/main" id="{EF462F02-5D03-46AF-9A15-CCB91EBF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26" y="2715959"/>
                <a:ext cx="3769836" cy="1098251"/>
              </a:xfrm>
              <a:prstGeom prst="borderCallout1">
                <a:avLst>
                  <a:gd name="adj1" fmla="val 40953"/>
                  <a:gd name="adj2" fmla="val 100318"/>
                  <a:gd name="adj3" fmla="val 47706"/>
                  <a:gd name="adj4" fmla="val 11102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llout: Line 23">
            <a:extLst>
              <a:ext uri="{FF2B5EF4-FFF2-40B4-BE49-F238E27FC236}">
                <a16:creationId xmlns:a16="http://schemas.microsoft.com/office/drawing/2014/main" id="{861E9EB3-C63F-44B6-A944-F15651DAADD1}"/>
              </a:ext>
            </a:extLst>
          </p:cNvPr>
          <p:cNvSpPr/>
          <p:nvPr/>
        </p:nvSpPr>
        <p:spPr>
          <a:xfrm>
            <a:off x="4321977" y="3916356"/>
            <a:ext cx="3769836" cy="1098251"/>
          </a:xfrm>
          <a:prstGeom prst="borderCallout1">
            <a:avLst>
              <a:gd name="adj1" fmla="val 47891"/>
              <a:gd name="adj2" fmla="val 108403"/>
              <a:gd name="adj3" fmla="val 47706"/>
              <a:gd name="adj4" fmla="val 11143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1 :  94,93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BBD31DEC-483C-4553-8561-32BF2E6612DF}"/>
              </a:ext>
            </a:extLst>
          </p:cNvPr>
          <p:cNvSpPr/>
          <p:nvPr/>
        </p:nvSpPr>
        <p:spPr>
          <a:xfrm>
            <a:off x="4241272" y="1171576"/>
            <a:ext cx="2766051" cy="1201909"/>
          </a:xfrm>
          <a:prstGeom prst="cloudCallout">
            <a:avLst>
              <a:gd name="adj1" fmla="val 41084"/>
              <a:gd name="adj2" fmla="val 89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 </a:t>
            </a:r>
            <a:r>
              <a:rPr lang="en-GB" dirty="0" err="1"/>
              <a:t>jy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die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kant</a:t>
            </a:r>
            <a:r>
              <a:rPr lang="en-GB" dirty="0"/>
              <a:t> </a:t>
            </a:r>
            <a:r>
              <a:rPr lang="en-GB" dirty="0" err="1"/>
              <a:t>doen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BC690-8854-4635-97BC-12936F2653F0}"/>
              </a:ext>
            </a:extLst>
          </p:cNvPr>
          <p:cNvSpPr txBox="1"/>
          <p:nvPr/>
        </p:nvSpPr>
        <p:spPr>
          <a:xfrm>
            <a:off x="4321977" y="5349240"/>
            <a:ext cx="505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DUS dis die </a:t>
            </a:r>
            <a:r>
              <a:rPr lang="en-GB" sz="2800" dirty="0" err="1"/>
              <a:t>skaal</a:t>
            </a:r>
            <a:r>
              <a:rPr lang="en-GB" sz="2800" dirty="0"/>
              <a:t>  </a:t>
            </a:r>
            <a:r>
              <a:rPr lang="en-GB" sz="2800" b="1" dirty="0"/>
              <a:t>1 : 95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022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178778" y="908720"/>
                <a:ext cx="4508099" cy="5832648"/>
              </a:xfrm>
            </p:spPr>
            <p:txBody>
              <a:bodyPr>
                <a:normAutofit/>
              </a:bodyPr>
              <a:lstStyle/>
              <a:p>
                <a:r>
                  <a:rPr lang="af-ZA" dirty="0"/>
                  <a:t>Meet met ’n liniaal ’n afmeting waarvan die werklike grootte gegee is.</a:t>
                </a:r>
              </a:p>
              <a:p>
                <a:r>
                  <a:rPr lang="af-ZA" dirty="0"/>
                  <a:t>Afmeting in cm is </a:t>
                </a:r>
                <a:r>
                  <a:rPr lang="af-ZA" b="1" dirty="0"/>
                  <a:t>41 mm.</a:t>
                </a:r>
                <a:endParaRPr lang="af-ZA" dirty="0"/>
              </a:p>
              <a:p>
                <a:r>
                  <a:rPr lang="af-ZA" dirty="0"/>
                  <a:t>Skryf die verhouding neer:</a:t>
                </a:r>
              </a:p>
              <a:p>
                <a:r>
                  <a:rPr lang="af-ZA" b="1" dirty="0"/>
                  <a:t>41 mm: 3 000 mm</a:t>
                </a:r>
              </a:p>
              <a:p>
                <a:pPr marL="0" indent="0">
                  <a:buNone/>
                </a:pPr>
                <a:r>
                  <a:rPr lang="af-ZA" dirty="0"/>
                  <a:t>Wat moet ek nou doen?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af-ZA" dirty="0"/>
                  <a:t>  EN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3000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=73,17</m:t>
                    </m:r>
                  </m:oMath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af-ZA" u="sng" dirty="0"/>
                  <a:t>Skaal is DUS</a:t>
                </a:r>
              </a:p>
              <a:p>
                <a:pPr marL="0" indent="0">
                  <a:buNone/>
                </a:pPr>
                <a:r>
                  <a:rPr lang="af-ZA" dirty="0"/>
                  <a:t>1 : 73,17</a:t>
                </a:r>
              </a:p>
              <a:p>
                <a:pPr marL="0" indent="0">
                  <a:buNone/>
                </a:pPr>
                <a:r>
                  <a:rPr lang="af-ZA" dirty="0"/>
                  <a:t>Rond dan af soos gevra word.</a:t>
                </a:r>
              </a:p>
              <a:p>
                <a:endParaRPr lang="af-ZA" dirty="0"/>
              </a:p>
              <a:p>
                <a:endParaRPr lang="af-ZA" b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8778" y="908720"/>
                <a:ext cx="4508099" cy="5832648"/>
              </a:xfrm>
              <a:blipFill>
                <a:blip r:embed="rId2"/>
                <a:stretch>
                  <a:fillRect l="-2842" t="-1672" r="-8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af-ZA" dirty="0">
                <a:solidFill>
                  <a:schemeClr val="tx1"/>
                </a:solidFill>
              </a:rPr>
              <a:t>Bepaal die skaal</a:t>
            </a:r>
          </a:p>
        </p:txBody>
      </p:sp>
      <p:pic>
        <p:nvPicPr>
          <p:cNvPr id="3074" name="Picture 2" descr="Image result for room plan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028497"/>
            <a:ext cx="4187235" cy="32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rul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342" r="36514" b="77269"/>
          <a:stretch/>
        </p:blipFill>
        <p:spPr bwMode="auto">
          <a:xfrm rot="16200000">
            <a:off x="193191" y="2596448"/>
            <a:ext cx="575694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799719" y="3429000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3DE7CA6-C200-487D-B63A-890342C69420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94C496-04ED-46CF-B90A-8B08C5CC69D9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42B074A5-B106-4606-84F3-71C5DA2E4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7FD7D6-2C3B-4373-BDA6-DB457B23F691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2300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7DA3F-7690-4AD2-89F3-B7410A98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Stel</a:t>
            </a:r>
            <a:r>
              <a:rPr lang="en-GB" dirty="0"/>
              <a:t> ‘n </a:t>
            </a:r>
            <a:r>
              <a:rPr lang="en-GB" dirty="0" err="1"/>
              <a:t>staafskaal</a:t>
            </a:r>
            <a:r>
              <a:rPr lang="en-GB" dirty="0"/>
              <a:t> op </a:t>
            </a:r>
            <a:r>
              <a:rPr lang="en-GB" dirty="0" err="1"/>
              <a:t>vir</a:t>
            </a:r>
            <a:r>
              <a:rPr lang="en-GB" dirty="0"/>
              <a:t> ‘n plan/</a:t>
            </a:r>
            <a:r>
              <a:rPr lang="en-GB" dirty="0" err="1"/>
              <a:t>kaart</a:t>
            </a:r>
            <a:endParaRPr lang="en-Z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D16AAC-7727-48F9-9C2C-A188D143385F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2843D8A0-30EE-4633-8861-22D2D8587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72061-ECB4-45A4-BEAF-0CB5A4FDAB53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9990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0F911E6-6378-EC4E-9318-80099F3F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-5031"/>
            <a:ext cx="3619500" cy="3619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6A171B-83E9-4B6B-A672-23B135F74AD4}"/>
              </a:ext>
            </a:extLst>
          </p:cNvPr>
          <p:cNvSpPr txBox="1"/>
          <p:nvPr/>
        </p:nvSpPr>
        <p:spPr>
          <a:xfrm>
            <a:off x="685800" y="434021"/>
            <a:ext cx="595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Gotham Ultra" pitchFamily="2" charset="0"/>
                <a:cs typeface="Gotham Ultra" pitchFamily="2" charset="0"/>
              </a:rPr>
              <a:t>Skale</a:t>
            </a:r>
            <a:endParaRPr lang="en-US" sz="3600" b="1" dirty="0">
              <a:latin typeface="Gotham Ultra" pitchFamily="2" charset="0"/>
              <a:cs typeface="Gotham Ultr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69B76-9C3F-435D-8AB1-CBBC67B9DE24}"/>
              </a:ext>
            </a:extLst>
          </p:cNvPr>
          <p:cNvSpPr txBox="1"/>
          <p:nvPr/>
        </p:nvSpPr>
        <p:spPr>
          <a:xfrm>
            <a:off x="685800" y="1357313"/>
            <a:ext cx="7515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Jy moet in staat wees om die volgende te kan doen: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Syferskaal</a:t>
            </a:r>
            <a:r>
              <a:rPr lang="en-US" dirty="0"/>
              <a:t> en </a:t>
            </a:r>
            <a:r>
              <a:rPr lang="en-US" dirty="0" err="1"/>
              <a:t>staafskaal</a:t>
            </a:r>
            <a:r>
              <a:rPr lang="en-US" dirty="0"/>
              <a:t> – kan omskakel van kaart/plan na werklike grootte ASOOK van werklike grootte na kaart/plan.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Jy moet ‘n </a:t>
            </a:r>
            <a:r>
              <a:rPr lang="en-US" dirty="0" err="1"/>
              <a:t>syferskaal</a:t>
            </a:r>
            <a:r>
              <a:rPr lang="en-US" dirty="0"/>
              <a:t> en </a:t>
            </a:r>
            <a:r>
              <a:rPr lang="en-US" dirty="0" err="1"/>
              <a:t>staafskaal</a:t>
            </a:r>
            <a:r>
              <a:rPr lang="en-US" dirty="0"/>
              <a:t> kan opstel vanaf waardes wat op die kaart of plan gegee word.</a:t>
            </a:r>
          </a:p>
        </p:txBody>
      </p:sp>
    </p:spTree>
    <p:extLst>
      <p:ext uri="{BB962C8B-B14F-4D97-AF65-F5344CB8AC3E}">
        <p14:creationId xmlns:p14="http://schemas.microsoft.com/office/powerpoint/2010/main" val="322222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3147" y="769445"/>
            <a:ext cx="4788024" cy="902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f-ZA" b="1" dirty="0"/>
              <a:t>Gebruik ’n syferskaal (numeriese skaal) om ’n staafskaal (grafiese skaal) op te stel.</a:t>
            </a:r>
            <a:endParaRPr lang="af-ZA" b="1" u="sng" dirty="0"/>
          </a:p>
          <a:p>
            <a:endParaRPr lang="af-ZA" u="sng" dirty="0"/>
          </a:p>
          <a:p>
            <a:endParaRPr lang="af-ZA" dirty="0"/>
          </a:p>
          <a:p>
            <a:endParaRPr lang="af-ZA" dirty="0"/>
          </a:p>
          <a:p>
            <a:endParaRPr lang="af-ZA" dirty="0"/>
          </a:p>
          <a:p>
            <a:endParaRPr lang="af-ZA" b="1" dirty="0"/>
          </a:p>
        </p:txBody>
      </p:sp>
      <p:pic>
        <p:nvPicPr>
          <p:cNvPr id="3074" name="Picture 2" descr="Image result for room plan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84" y="1098830"/>
            <a:ext cx="4187235" cy="32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65683" y="1064737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dirty="0"/>
              <a:t>1  : 75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1"/>
              <p:cNvSpPr txBox="1">
                <a:spLocks/>
              </p:cNvSpPr>
              <p:nvPr/>
            </p:nvSpPr>
            <p:spPr>
              <a:xfrm>
                <a:off x="5093919" y="1888183"/>
                <a:ext cx="6817093" cy="2520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af-ZA" dirty="0"/>
                  <a:t>Die aansigplan se skaal is DUS  </a:t>
                </a:r>
                <a:r>
                  <a:rPr lang="af-ZA" b="1" dirty="0"/>
                  <a:t>1 : 75</a:t>
                </a:r>
              </a:p>
              <a:p>
                <a:pPr marL="0" indent="0">
                  <a:buNone/>
                </a:pPr>
                <a:r>
                  <a:rPr lang="af-ZA" b="1" u="sng" dirty="0"/>
                  <a:t>Met ander woorde</a:t>
                </a:r>
                <a:r>
                  <a:rPr lang="af-ZA" dirty="0"/>
                  <a:t> elke 1 cm stel 75 cm of 0,75 m voor.</a:t>
                </a:r>
                <a:endParaRPr lang="af-ZA" b="1" u="sng" dirty="0"/>
              </a:p>
              <a:p>
                <a:pPr marL="0" indent="0">
                  <a:buNone/>
                </a:pPr>
                <a:r>
                  <a:rPr lang="af-ZA" b="1" u="sng" dirty="0"/>
                  <a:t>EN</a:t>
                </a:r>
                <a:r>
                  <a:rPr lang="af-ZA" dirty="0"/>
                  <a:t> elke 2 meter stel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</a:rPr>
                      <m:t>0,75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i="1">
                        <a:latin typeface="Cambria Math"/>
                      </a:rPr>
                      <m:t>𝑚</m:t>
                    </m:r>
                    <m:r>
                      <a:rPr lang="en-ZA" i="1">
                        <a:latin typeface="Cambria Math"/>
                      </a:rPr>
                      <m:t> ×2=1,5 </m:t>
                    </m:r>
                    <m:r>
                      <a:rPr lang="en-ZA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ZA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af-ZA" dirty="0"/>
                  <a:t>voor</a:t>
                </a:r>
              </a:p>
              <a:p>
                <a:endParaRPr lang="af-ZA" dirty="0"/>
              </a:p>
              <a:p>
                <a:endParaRPr lang="af-ZA" dirty="0"/>
              </a:p>
              <a:p>
                <a:endParaRPr lang="af-ZA" dirty="0"/>
              </a:p>
              <a:p>
                <a:endParaRPr lang="af-ZA" b="1" dirty="0"/>
              </a:p>
            </p:txBody>
          </p:sp>
        </mc:Choice>
        <mc:Fallback>
          <p:sp>
            <p:nvSpPr>
              <p:cNvPr id="1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19" y="1888183"/>
                <a:ext cx="6817093" cy="2520279"/>
              </a:xfrm>
              <a:prstGeom prst="rect">
                <a:avLst/>
              </a:prstGeom>
              <a:blipFill>
                <a:blip r:embed="rId3"/>
                <a:stretch>
                  <a:fillRect l="-1431" t="-193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 descr="Image result for rul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2" b="30502"/>
          <a:stretch/>
        </p:blipFill>
        <p:spPr bwMode="auto">
          <a:xfrm>
            <a:off x="2562867" y="4749982"/>
            <a:ext cx="6912768" cy="7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www.siyavula.com/read/maths/grade-10-mathematical-literacy/scale-maps-and-seating-plans/images/06-scale-maps-and-seating-plans/gd-00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2"/>
          <a:stretch/>
        </p:blipFill>
        <p:spPr bwMode="auto">
          <a:xfrm>
            <a:off x="2500492" y="5544277"/>
            <a:ext cx="1800200" cy="3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0021" y="5807973"/>
            <a:ext cx="9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0,75m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0658" y="5807973"/>
            <a:ext cx="9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1,5m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03E6C-8EBD-4116-868B-3EF5B6137A67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65837-AD84-45E3-93FF-B08BF8B44A39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FA6D3D12-E06C-4418-AD64-23479BA21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4D9439-2020-491A-A7BF-1B924EC0CCF3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4567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0A29-0679-4E45-982F-48E382C1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860" y="2252336"/>
            <a:ext cx="8709819" cy="2567314"/>
          </a:xfrm>
        </p:spPr>
        <p:txBody>
          <a:bodyPr>
            <a:normAutofit/>
          </a:bodyPr>
          <a:lstStyle/>
          <a:p>
            <a:r>
              <a:rPr lang="en-GB" dirty="0"/>
              <a:t>SKAALTEKENINGE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soorte</a:t>
            </a:r>
            <a:r>
              <a:rPr lang="en-GB" dirty="0"/>
              <a:t> </a:t>
            </a:r>
            <a:r>
              <a:rPr lang="en-GB" dirty="0" err="1"/>
              <a:t>planne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kaarte</a:t>
            </a:r>
            <a:r>
              <a:rPr lang="en-GB" dirty="0"/>
              <a:t> wat </a:t>
            </a:r>
            <a:r>
              <a:rPr lang="en-GB" dirty="0" err="1"/>
              <a:t>ek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verwag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CB202F-1984-4DD8-B641-A8ADCFDE6CD6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565BA8A-0653-4D9E-B405-D33B6BBC1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D0649-3790-4D0C-B18D-5CEEB11A39EE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285067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3BF0D-8956-41B6-B52E-88DF60AE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36" y="3194547"/>
            <a:ext cx="3270722" cy="1611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19EDF7-F224-44E3-879B-015A0E35A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861" y="3656192"/>
            <a:ext cx="2788123" cy="3024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3A464-6DE6-497B-8AD1-ADF2DCA9B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0"/>
          <a:stretch/>
        </p:blipFill>
        <p:spPr>
          <a:xfrm>
            <a:off x="3417034" y="4370101"/>
            <a:ext cx="3556644" cy="219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75509-B052-4CAF-93EB-7F2D31763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98" y="673102"/>
            <a:ext cx="3389770" cy="278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4CDAD-5E36-4CE4-AAEF-4E41A0DCB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636" y="673102"/>
            <a:ext cx="3556644" cy="2788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C02E8-AF5B-4176-96F5-C3477D311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534" y="2391175"/>
            <a:ext cx="2904628" cy="3957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5FE89-B4DB-4D23-97A9-4C3F4A16E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204" y="3630304"/>
            <a:ext cx="2004707" cy="293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C7611-ECEE-4B27-858F-A3F963AC9F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1696" y="0"/>
            <a:ext cx="1670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0A29-0679-4E45-982F-48E382C1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860" y="2252336"/>
            <a:ext cx="8709819" cy="2567314"/>
          </a:xfrm>
        </p:spPr>
        <p:txBody>
          <a:bodyPr>
            <a:normAutofit/>
          </a:bodyPr>
          <a:lstStyle/>
          <a:p>
            <a:r>
              <a:rPr lang="en-GB" dirty="0" err="1"/>
              <a:t>Voorbeeld</a:t>
            </a:r>
            <a:r>
              <a:rPr lang="en-GB" dirty="0"/>
              <a:t> van ‘n </a:t>
            </a:r>
            <a:r>
              <a:rPr lang="en-GB" dirty="0" err="1"/>
              <a:t>skaaltekening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CB202F-1984-4DD8-B641-A8ADCFDE6CD6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565BA8A-0653-4D9E-B405-D33B6BBC1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D0649-3790-4D0C-B18D-5CEEB11A39EE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21282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cap="none" dirty="0"/>
              <a:t>Ontwerpstekening van </a:t>
            </a:r>
            <a:r>
              <a:rPr lang="af-ZA" dirty="0"/>
              <a:t>’n </a:t>
            </a:r>
            <a:r>
              <a:rPr lang="af-ZA" i="1" cap="none" dirty="0"/>
              <a:t>ramp</a:t>
            </a:r>
          </a:p>
        </p:txBody>
      </p:sp>
      <p:sp>
        <p:nvSpPr>
          <p:cNvPr id="7" name="Right Triangle 6"/>
          <p:cNvSpPr/>
          <p:nvPr/>
        </p:nvSpPr>
        <p:spPr>
          <a:xfrm>
            <a:off x="838199" y="4476305"/>
            <a:ext cx="4104456" cy="18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1" name="Freeform 10"/>
          <p:cNvSpPr/>
          <p:nvPr/>
        </p:nvSpPr>
        <p:spPr>
          <a:xfrm>
            <a:off x="838200" y="3941803"/>
            <a:ext cx="4350327" cy="2334702"/>
          </a:xfrm>
          <a:custGeom>
            <a:avLst/>
            <a:gdLst>
              <a:gd name="connsiteX0" fmla="*/ 0 w 4239491"/>
              <a:gd name="connsiteY0" fmla="*/ 762000 h 2549236"/>
              <a:gd name="connsiteX1" fmla="*/ 429491 w 4239491"/>
              <a:gd name="connsiteY1" fmla="*/ 0 h 2549236"/>
              <a:gd name="connsiteX2" fmla="*/ 4239491 w 4239491"/>
              <a:gd name="connsiteY2" fmla="*/ 2022764 h 2549236"/>
              <a:gd name="connsiteX3" fmla="*/ 4100946 w 4239491"/>
              <a:gd name="connsiteY3" fmla="*/ 2549236 h 2549236"/>
              <a:gd name="connsiteX4" fmla="*/ 0 w 4239491"/>
              <a:gd name="connsiteY4" fmla="*/ 762000 h 2549236"/>
              <a:gd name="connsiteX0" fmla="*/ 0 w 4364181"/>
              <a:gd name="connsiteY0" fmla="*/ 762000 h 2549236"/>
              <a:gd name="connsiteX1" fmla="*/ 429491 w 4364181"/>
              <a:gd name="connsiteY1" fmla="*/ 0 h 2549236"/>
              <a:gd name="connsiteX2" fmla="*/ 4364181 w 4364181"/>
              <a:gd name="connsiteY2" fmla="*/ 1743419 h 2549236"/>
              <a:gd name="connsiteX3" fmla="*/ 4100946 w 4364181"/>
              <a:gd name="connsiteY3" fmla="*/ 2549236 h 2549236"/>
              <a:gd name="connsiteX4" fmla="*/ 0 w 4364181"/>
              <a:gd name="connsiteY4" fmla="*/ 762000 h 2549236"/>
              <a:gd name="connsiteX0" fmla="*/ 0 w 4433454"/>
              <a:gd name="connsiteY0" fmla="*/ 762000 h 2549236"/>
              <a:gd name="connsiteX1" fmla="*/ 429491 w 4433454"/>
              <a:gd name="connsiteY1" fmla="*/ 0 h 2549236"/>
              <a:gd name="connsiteX2" fmla="*/ 4433454 w 4433454"/>
              <a:gd name="connsiteY2" fmla="*/ 1589779 h 2549236"/>
              <a:gd name="connsiteX3" fmla="*/ 4100946 w 4433454"/>
              <a:gd name="connsiteY3" fmla="*/ 2549236 h 2549236"/>
              <a:gd name="connsiteX4" fmla="*/ 0 w 4433454"/>
              <a:gd name="connsiteY4" fmla="*/ 762000 h 2549236"/>
              <a:gd name="connsiteX0" fmla="*/ 0 w 4433454"/>
              <a:gd name="connsiteY0" fmla="*/ 594393 h 2381629"/>
              <a:gd name="connsiteX1" fmla="*/ 387927 w 4433454"/>
              <a:gd name="connsiteY1" fmla="*/ 0 h 2381629"/>
              <a:gd name="connsiteX2" fmla="*/ 4433454 w 4433454"/>
              <a:gd name="connsiteY2" fmla="*/ 1422172 h 2381629"/>
              <a:gd name="connsiteX3" fmla="*/ 4100946 w 4433454"/>
              <a:gd name="connsiteY3" fmla="*/ 2381629 h 2381629"/>
              <a:gd name="connsiteX4" fmla="*/ 0 w 4433454"/>
              <a:gd name="connsiteY4" fmla="*/ 594393 h 2381629"/>
              <a:gd name="connsiteX0" fmla="*/ 0 w 4433454"/>
              <a:gd name="connsiteY0" fmla="*/ 748033 h 2535269"/>
              <a:gd name="connsiteX1" fmla="*/ 332509 w 4433454"/>
              <a:gd name="connsiteY1" fmla="*/ 0 h 2535269"/>
              <a:gd name="connsiteX2" fmla="*/ 4433454 w 4433454"/>
              <a:gd name="connsiteY2" fmla="*/ 1575812 h 2535269"/>
              <a:gd name="connsiteX3" fmla="*/ 4100946 w 4433454"/>
              <a:gd name="connsiteY3" fmla="*/ 2535269 h 2535269"/>
              <a:gd name="connsiteX4" fmla="*/ 0 w 4433454"/>
              <a:gd name="connsiteY4" fmla="*/ 748033 h 2535269"/>
              <a:gd name="connsiteX0" fmla="*/ 0 w 4350327"/>
              <a:gd name="connsiteY0" fmla="*/ 748033 h 2535269"/>
              <a:gd name="connsiteX1" fmla="*/ 332509 w 4350327"/>
              <a:gd name="connsiteY1" fmla="*/ 0 h 2535269"/>
              <a:gd name="connsiteX2" fmla="*/ 4350327 w 4350327"/>
              <a:gd name="connsiteY2" fmla="*/ 1980863 h 2535269"/>
              <a:gd name="connsiteX3" fmla="*/ 4100946 w 4350327"/>
              <a:gd name="connsiteY3" fmla="*/ 2535269 h 2535269"/>
              <a:gd name="connsiteX4" fmla="*/ 0 w 4350327"/>
              <a:gd name="connsiteY4" fmla="*/ 748033 h 2535269"/>
              <a:gd name="connsiteX0" fmla="*/ 0 w 4350327"/>
              <a:gd name="connsiteY0" fmla="*/ 678197 h 2465433"/>
              <a:gd name="connsiteX1" fmla="*/ 429491 w 4350327"/>
              <a:gd name="connsiteY1" fmla="*/ 0 h 2465433"/>
              <a:gd name="connsiteX2" fmla="*/ 4350327 w 4350327"/>
              <a:gd name="connsiteY2" fmla="*/ 1911027 h 2465433"/>
              <a:gd name="connsiteX3" fmla="*/ 4100946 w 4350327"/>
              <a:gd name="connsiteY3" fmla="*/ 2465433 h 2465433"/>
              <a:gd name="connsiteX4" fmla="*/ 0 w 4350327"/>
              <a:gd name="connsiteY4" fmla="*/ 678197 h 2465433"/>
              <a:gd name="connsiteX0" fmla="*/ 0 w 4350327"/>
              <a:gd name="connsiteY0" fmla="*/ 566459 h 2353695"/>
              <a:gd name="connsiteX1" fmla="*/ 415636 w 4350327"/>
              <a:gd name="connsiteY1" fmla="*/ 0 h 2353695"/>
              <a:gd name="connsiteX2" fmla="*/ 4350327 w 4350327"/>
              <a:gd name="connsiteY2" fmla="*/ 1799289 h 2353695"/>
              <a:gd name="connsiteX3" fmla="*/ 4100946 w 4350327"/>
              <a:gd name="connsiteY3" fmla="*/ 2353695 h 2353695"/>
              <a:gd name="connsiteX4" fmla="*/ 0 w 4350327"/>
              <a:gd name="connsiteY4" fmla="*/ 566459 h 23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327" h="2353695">
                <a:moveTo>
                  <a:pt x="0" y="566459"/>
                </a:moveTo>
                <a:lnTo>
                  <a:pt x="415636" y="0"/>
                </a:lnTo>
                <a:lnTo>
                  <a:pt x="4350327" y="1799289"/>
                </a:lnTo>
                <a:lnTo>
                  <a:pt x="4100946" y="2353695"/>
                </a:lnTo>
                <a:lnTo>
                  <a:pt x="0" y="566459"/>
                </a:lnTo>
                <a:close/>
              </a:path>
            </a:pathLst>
          </a:cu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779" y="5191739"/>
            <a:ext cx="1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50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944" y="6307314"/>
            <a:ext cx="1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1,2 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528" y="184482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b="1" dirty="0"/>
              <a:t>Watter inligting gee die ontwerptekening? En hoe is dit van hulp?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9058" y="2518842"/>
            <a:ext cx="6145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sz="2000" b="1" dirty="0"/>
              <a:t>Gee </a:t>
            </a:r>
            <a:r>
              <a:rPr lang="en-ZA" sz="2000" b="1" dirty="0" err="1"/>
              <a:t>afmetings</a:t>
            </a:r>
            <a:r>
              <a:rPr lang="en-ZA" sz="2000" b="1" dirty="0"/>
              <a:t> om </a:t>
            </a:r>
            <a:r>
              <a:rPr lang="en-ZA" sz="2000" b="1" dirty="0" err="1"/>
              <a:t>te</a:t>
            </a:r>
            <a:r>
              <a:rPr lang="en-ZA" sz="2000" b="1" dirty="0"/>
              <a:t> </a:t>
            </a:r>
            <a:r>
              <a:rPr lang="en-ZA" sz="2000" b="1" dirty="0" err="1"/>
              <a:t>weet</a:t>
            </a:r>
            <a:r>
              <a:rPr lang="en-ZA" sz="2000" b="1" dirty="0"/>
              <a:t> </a:t>
            </a:r>
            <a:r>
              <a:rPr lang="en-ZA" sz="2000" b="1" dirty="0" err="1"/>
              <a:t>hoeveel</a:t>
            </a:r>
            <a:r>
              <a:rPr lang="en-ZA" sz="2000" b="1" dirty="0"/>
              <a:t> </a:t>
            </a:r>
            <a:r>
              <a:rPr lang="en-ZA" sz="2000" b="1" dirty="0" err="1"/>
              <a:t>materiaal</a:t>
            </a:r>
            <a:r>
              <a:rPr lang="en-ZA" sz="2000" b="1" dirty="0"/>
              <a:t> </a:t>
            </a:r>
            <a:r>
              <a:rPr lang="en-ZA" sz="2000" b="1" dirty="0" err="1"/>
              <a:t>gekoop</a:t>
            </a:r>
            <a:r>
              <a:rPr lang="en-ZA" sz="2000" b="1" dirty="0"/>
              <a:t> </a:t>
            </a:r>
            <a:r>
              <a:rPr lang="en-ZA" sz="2000" b="1" dirty="0" err="1"/>
              <a:t>moet</a:t>
            </a:r>
            <a:r>
              <a:rPr lang="en-ZA" sz="2000" b="1" dirty="0"/>
              <a:t> word.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/>
              <a:t>Hoe die </a:t>
            </a:r>
            <a:r>
              <a:rPr lang="en-ZA" sz="2000" b="1" dirty="0" err="1"/>
              <a:t>skuinste</a:t>
            </a:r>
            <a:r>
              <a:rPr lang="en-ZA" sz="2000" b="1" dirty="0"/>
              <a:t> </a:t>
            </a:r>
            <a:r>
              <a:rPr lang="en-ZA" sz="2000" b="1" dirty="0" err="1"/>
              <a:t>gaan</a:t>
            </a:r>
            <a:r>
              <a:rPr lang="en-ZA" sz="2000" b="1" dirty="0"/>
              <a:t> </a:t>
            </a:r>
            <a:r>
              <a:rPr lang="en-ZA" sz="2000" b="1" dirty="0" err="1"/>
              <a:t>lyk</a:t>
            </a:r>
            <a:r>
              <a:rPr lang="en-ZA" sz="2000" b="1" dirty="0"/>
              <a:t>, die </a:t>
            </a:r>
            <a:r>
              <a:rPr lang="en-ZA" sz="2000" b="1" dirty="0" err="1"/>
              <a:t>verskillende</a:t>
            </a:r>
            <a:r>
              <a:rPr lang="en-ZA" sz="2000" b="1" dirty="0"/>
              <a:t> </a:t>
            </a:r>
            <a:r>
              <a:rPr lang="en-ZA" sz="2000" b="1" dirty="0" err="1"/>
              <a:t>onderdele</a:t>
            </a:r>
            <a:r>
              <a:rPr lang="en-ZA" sz="2000" b="1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 err="1"/>
              <a:t>Watter</a:t>
            </a:r>
            <a:r>
              <a:rPr lang="en-ZA" sz="2000" b="1" dirty="0"/>
              <a:t> </a:t>
            </a:r>
            <a:r>
              <a:rPr lang="en-ZA" sz="2000" b="1" dirty="0" err="1"/>
              <a:t>ander</a:t>
            </a:r>
            <a:r>
              <a:rPr lang="en-ZA" sz="2000" b="1" dirty="0"/>
              <a:t> </a:t>
            </a:r>
            <a:r>
              <a:rPr lang="en-ZA" sz="2000" b="1" dirty="0" err="1"/>
              <a:t>materiaal</a:t>
            </a:r>
            <a:r>
              <a:rPr lang="en-ZA" sz="2000" b="1" dirty="0"/>
              <a:t> </a:t>
            </a:r>
            <a:r>
              <a:rPr lang="en-ZA" sz="2000" b="1" dirty="0" err="1"/>
              <a:t>nodig</a:t>
            </a:r>
            <a:r>
              <a:rPr lang="en-ZA" sz="2000" b="1" dirty="0"/>
              <a:t> </a:t>
            </a:r>
            <a:r>
              <a:rPr lang="en-ZA" sz="2000" b="1" dirty="0" err="1"/>
              <a:t>gaan</a:t>
            </a:r>
            <a:r>
              <a:rPr lang="en-ZA" sz="2000" b="1" dirty="0"/>
              <a:t> wees, </a:t>
            </a:r>
            <a:r>
              <a:rPr lang="en-ZA" sz="2000" b="1" dirty="0" err="1"/>
              <a:t>bv</a:t>
            </a:r>
            <a:r>
              <a:rPr lang="en-ZA" sz="2000" b="1" dirty="0"/>
              <a:t>. </a:t>
            </a:r>
            <a:r>
              <a:rPr lang="en-ZA" sz="2000" b="1" dirty="0" err="1"/>
              <a:t>skroewe</a:t>
            </a:r>
            <a:r>
              <a:rPr lang="en-ZA" sz="2000" b="1" dirty="0"/>
              <a:t>, </a:t>
            </a:r>
            <a:r>
              <a:rPr lang="en-ZA" sz="2000" b="1" dirty="0" err="1"/>
              <a:t>spykers</a:t>
            </a:r>
            <a:r>
              <a:rPr lang="en-ZA" sz="2000" b="1" dirty="0"/>
              <a:t> ens.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 err="1"/>
              <a:t>Dit</a:t>
            </a:r>
            <a:r>
              <a:rPr lang="en-ZA" sz="2000" b="1" dirty="0"/>
              <a:t> </a:t>
            </a:r>
            <a:r>
              <a:rPr lang="en-ZA" sz="2000" b="1" dirty="0" err="1"/>
              <a:t>kan</a:t>
            </a:r>
            <a:r>
              <a:rPr lang="en-ZA" sz="2000" b="1" dirty="0"/>
              <a:t> dan </a:t>
            </a:r>
            <a:r>
              <a:rPr lang="en-ZA" sz="2000" b="1" dirty="0" err="1"/>
              <a:t>gebruik</a:t>
            </a:r>
            <a:r>
              <a:rPr lang="en-ZA" sz="2000" b="1" dirty="0"/>
              <a:t> word om ’n </a:t>
            </a:r>
            <a:r>
              <a:rPr lang="en-ZA" sz="2000" b="1" dirty="0" err="1"/>
              <a:t>snylyn</a:t>
            </a:r>
            <a:r>
              <a:rPr lang="en-ZA" sz="2000" b="1" dirty="0"/>
              <a:t> </a:t>
            </a:r>
            <a:r>
              <a:rPr lang="en-ZA" sz="2000" b="1" dirty="0" err="1"/>
              <a:t>te</a:t>
            </a:r>
            <a:r>
              <a:rPr lang="en-ZA" sz="2000" b="1" dirty="0"/>
              <a:t> </a:t>
            </a:r>
            <a:r>
              <a:rPr lang="en-ZA" sz="2000" b="1" dirty="0" err="1"/>
              <a:t>vorm</a:t>
            </a:r>
            <a:r>
              <a:rPr lang="en-ZA" sz="2000" b="1" dirty="0"/>
              <a:t>. </a:t>
            </a:r>
            <a:r>
              <a:rPr lang="en-ZA" sz="2000" b="1" dirty="0" err="1"/>
              <a:t>Dit</a:t>
            </a:r>
            <a:r>
              <a:rPr lang="en-ZA" sz="2000" b="1" dirty="0"/>
              <a:t> toon </a:t>
            </a:r>
            <a:r>
              <a:rPr lang="en-ZA" sz="2000" b="1" dirty="0" err="1"/>
              <a:t>elke</a:t>
            </a:r>
            <a:r>
              <a:rPr lang="en-ZA" sz="2000" b="1" dirty="0"/>
              <a:t> </a:t>
            </a:r>
            <a:r>
              <a:rPr lang="en-ZA" sz="2000" b="1" dirty="0" err="1"/>
              <a:t>vorm</a:t>
            </a:r>
            <a:r>
              <a:rPr lang="en-ZA" sz="2000" b="1" dirty="0"/>
              <a:t> en </a:t>
            </a:r>
            <a:r>
              <a:rPr lang="en-ZA" sz="2000" b="1" dirty="0" err="1"/>
              <a:t>afmetings</a:t>
            </a:r>
            <a:r>
              <a:rPr lang="en-ZA" sz="2000" b="1" dirty="0"/>
              <a:t> van </a:t>
            </a:r>
            <a:r>
              <a:rPr lang="en-ZA" sz="2000" b="1" dirty="0" err="1"/>
              <a:t>elke</a:t>
            </a:r>
            <a:r>
              <a:rPr lang="en-ZA" sz="2000" b="1" dirty="0"/>
              <a:t> </a:t>
            </a:r>
            <a:r>
              <a:rPr lang="en-ZA" sz="2000" b="1" dirty="0" err="1"/>
              <a:t>stuk</a:t>
            </a:r>
            <a:r>
              <a:rPr lang="en-ZA" sz="2000" b="1" dirty="0"/>
              <a:t> </a:t>
            </a:r>
            <a:r>
              <a:rPr lang="en-ZA" sz="2000" b="1" dirty="0" err="1"/>
              <a:t>hout</a:t>
            </a:r>
            <a:r>
              <a:rPr lang="en-ZA" sz="2000" b="1" dirty="0"/>
              <a:t> wat </a:t>
            </a:r>
            <a:r>
              <a:rPr lang="en-ZA" sz="2000" b="1" dirty="0" err="1"/>
              <a:t>nodig</a:t>
            </a:r>
            <a:r>
              <a:rPr lang="en-ZA" sz="2000" b="1" dirty="0"/>
              <a:t> is.</a:t>
            </a:r>
            <a:r>
              <a:rPr lang="en-ZA" sz="2000" dirty="0"/>
              <a:t> </a:t>
            </a:r>
          </a:p>
          <a:p>
            <a:endParaRPr lang="af-ZA" sz="2000" b="1" dirty="0"/>
          </a:p>
        </p:txBody>
      </p:sp>
      <p:sp>
        <p:nvSpPr>
          <p:cNvPr id="10" name="TextBox 9"/>
          <p:cNvSpPr txBox="1"/>
          <p:nvPr/>
        </p:nvSpPr>
        <p:spPr>
          <a:xfrm rot="18656812">
            <a:off x="399299" y="3950035"/>
            <a:ext cx="74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 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A08C0-B598-41D8-80F7-C892BF6E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648" y="0"/>
            <a:ext cx="1670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65126"/>
            <a:ext cx="9724532" cy="538314"/>
          </a:xfrm>
        </p:spPr>
        <p:txBody>
          <a:bodyPr>
            <a:noAutofit/>
          </a:bodyPr>
          <a:lstStyle/>
          <a:p>
            <a:r>
              <a:rPr lang="af-ZA" sz="3200" b="1" cap="none" dirty="0">
                <a:solidFill>
                  <a:srgbClr val="002060"/>
                </a:solidFill>
              </a:rPr>
              <a:t>Hoe gaan ons die lengte van die skuinssy kan bereken?</a:t>
            </a:r>
          </a:p>
        </p:txBody>
      </p:sp>
      <p:sp>
        <p:nvSpPr>
          <p:cNvPr id="7" name="Right Triangle 6"/>
          <p:cNvSpPr/>
          <p:nvPr/>
        </p:nvSpPr>
        <p:spPr>
          <a:xfrm>
            <a:off x="2503984" y="4445496"/>
            <a:ext cx="4104456" cy="18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1" name="Freeform 10"/>
          <p:cNvSpPr/>
          <p:nvPr/>
        </p:nvSpPr>
        <p:spPr>
          <a:xfrm>
            <a:off x="2503985" y="3910994"/>
            <a:ext cx="4350327" cy="2334702"/>
          </a:xfrm>
          <a:custGeom>
            <a:avLst/>
            <a:gdLst>
              <a:gd name="connsiteX0" fmla="*/ 0 w 4239491"/>
              <a:gd name="connsiteY0" fmla="*/ 762000 h 2549236"/>
              <a:gd name="connsiteX1" fmla="*/ 429491 w 4239491"/>
              <a:gd name="connsiteY1" fmla="*/ 0 h 2549236"/>
              <a:gd name="connsiteX2" fmla="*/ 4239491 w 4239491"/>
              <a:gd name="connsiteY2" fmla="*/ 2022764 h 2549236"/>
              <a:gd name="connsiteX3" fmla="*/ 4100946 w 4239491"/>
              <a:gd name="connsiteY3" fmla="*/ 2549236 h 2549236"/>
              <a:gd name="connsiteX4" fmla="*/ 0 w 4239491"/>
              <a:gd name="connsiteY4" fmla="*/ 762000 h 2549236"/>
              <a:gd name="connsiteX0" fmla="*/ 0 w 4364181"/>
              <a:gd name="connsiteY0" fmla="*/ 762000 h 2549236"/>
              <a:gd name="connsiteX1" fmla="*/ 429491 w 4364181"/>
              <a:gd name="connsiteY1" fmla="*/ 0 h 2549236"/>
              <a:gd name="connsiteX2" fmla="*/ 4364181 w 4364181"/>
              <a:gd name="connsiteY2" fmla="*/ 1743419 h 2549236"/>
              <a:gd name="connsiteX3" fmla="*/ 4100946 w 4364181"/>
              <a:gd name="connsiteY3" fmla="*/ 2549236 h 2549236"/>
              <a:gd name="connsiteX4" fmla="*/ 0 w 4364181"/>
              <a:gd name="connsiteY4" fmla="*/ 762000 h 2549236"/>
              <a:gd name="connsiteX0" fmla="*/ 0 w 4433454"/>
              <a:gd name="connsiteY0" fmla="*/ 762000 h 2549236"/>
              <a:gd name="connsiteX1" fmla="*/ 429491 w 4433454"/>
              <a:gd name="connsiteY1" fmla="*/ 0 h 2549236"/>
              <a:gd name="connsiteX2" fmla="*/ 4433454 w 4433454"/>
              <a:gd name="connsiteY2" fmla="*/ 1589779 h 2549236"/>
              <a:gd name="connsiteX3" fmla="*/ 4100946 w 4433454"/>
              <a:gd name="connsiteY3" fmla="*/ 2549236 h 2549236"/>
              <a:gd name="connsiteX4" fmla="*/ 0 w 4433454"/>
              <a:gd name="connsiteY4" fmla="*/ 762000 h 2549236"/>
              <a:gd name="connsiteX0" fmla="*/ 0 w 4433454"/>
              <a:gd name="connsiteY0" fmla="*/ 594393 h 2381629"/>
              <a:gd name="connsiteX1" fmla="*/ 387927 w 4433454"/>
              <a:gd name="connsiteY1" fmla="*/ 0 h 2381629"/>
              <a:gd name="connsiteX2" fmla="*/ 4433454 w 4433454"/>
              <a:gd name="connsiteY2" fmla="*/ 1422172 h 2381629"/>
              <a:gd name="connsiteX3" fmla="*/ 4100946 w 4433454"/>
              <a:gd name="connsiteY3" fmla="*/ 2381629 h 2381629"/>
              <a:gd name="connsiteX4" fmla="*/ 0 w 4433454"/>
              <a:gd name="connsiteY4" fmla="*/ 594393 h 2381629"/>
              <a:gd name="connsiteX0" fmla="*/ 0 w 4433454"/>
              <a:gd name="connsiteY0" fmla="*/ 748033 h 2535269"/>
              <a:gd name="connsiteX1" fmla="*/ 332509 w 4433454"/>
              <a:gd name="connsiteY1" fmla="*/ 0 h 2535269"/>
              <a:gd name="connsiteX2" fmla="*/ 4433454 w 4433454"/>
              <a:gd name="connsiteY2" fmla="*/ 1575812 h 2535269"/>
              <a:gd name="connsiteX3" fmla="*/ 4100946 w 4433454"/>
              <a:gd name="connsiteY3" fmla="*/ 2535269 h 2535269"/>
              <a:gd name="connsiteX4" fmla="*/ 0 w 4433454"/>
              <a:gd name="connsiteY4" fmla="*/ 748033 h 2535269"/>
              <a:gd name="connsiteX0" fmla="*/ 0 w 4350327"/>
              <a:gd name="connsiteY0" fmla="*/ 748033 h 2535269"/>
              <a:gd name="connsiteX1" fmla="*/ 332509 w 4350327"/>
              <a:gd name="connsiteY1" fmla="*/ 0 h 2535269"/>
              <a:gd name="connsiteX2" fmla="*/ 4350327 w 4350327"/>
              <a:gd name="connsiteY2" fmla="*/ 1980863 h 2535269"/>
              <a:gd name="connsiteX3" fmla="*/ 4100946 w 4350327"/>
              <a:gd name="connsiteY3" fmla="*/ 2535269 h 2535269"/>
              <a:gd name="connsiteX4" fmla="*/ 0 w 4350327"/>
              <a:gd name="connsiteY4" fmla="*/ 748033 h 2535269"/>
              <a:gd name="connsiteX0" fmla="*/ 0 w 4350327"/>
              <a:gd name="connsiteY0" fmla="*/ 678197 h 2465433"/>
              <a:gd name="connsiteX1" fmla="*/ 429491 w 4350327"/>
              <a:gd name="connsiteY1" fmla="*/ 0 h 2465433"/>
              <a:gd name="connsiteX2" fmla="*/ 4350327 w 4350327"/>
              <a:gd name="connsiteY2" fmla="*/ 1911027 h 2465433"/>
              <a:gd name="connsiteX3" fmla="*/ 4100946 w 4350327"/>
              <a:gd name="connsiteY3" fmla="*/ 2465433 h 2465433"/>
              <a:gd name="connsiteX4" fmla="*/ 0 w 4350327"/>
              <a:gd name="connsiteY4" fmla="*/ 678197 h 2465433"/>
              <a:gd name="connsiteX0" fmla="*/ 0 w 4350327"/>
              <a:gd name="connsiteY0" fmla="*/ 566459 h 2353695"/>
              <a:gd name="connsiteX1" fmla="*/ 415636 w 4350327"/>
              <a:gd name="connsiteY1" fmla="*/ 0 h 2353695"/>
              <a:gd name="connsiteX2" fmla="*/ 4350327 w 4350327"/>
              <a:gd name="connsiteY2" fmla="*/ 1799289 h 2353695"/>
              <a:gd name="connsiteX3" fmla="*/ 4100946 w 4350327"/>
              <a:gd name="connsiteY3" fmla="*/ 2353695 h 2353695"/>
              <a:gd name="connsiteX4" fmla="*/ 0 w 4350327"/>
              <a:gd name="connsiteY4" fmla="*/ 566459 h 23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327" h="2353695">
                <a:moveTo>
                  <a:pt x="0" y="566459"/>
                </a:moveTo>
                <a:lnTo>
                  <a:pt x="415636" y="0"/>
                </a:lnTo>
                <a:lnTo>
                  <a:pt x="4350327" y="1799289"/>
                </a:lnTo>
                <a:lnTo>
                  <a:pt x="4100946" y="2353695"/>
                </a:lnTo>
                <a:lnTo>
                  <a:pt x="0" y="56645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04564" y="5160930"/>
            <a:ext cx="1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50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7729" y="6276505"/>
            <a:ext cx="1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1,2 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2488" y="1125822"/>
            <a:ext cx="371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b="1" dirty="0"/>
              <a:t>Met die stelling van Pythagoras!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29652" y="3653743"/>
                <a:ext cx="3516952" cy="104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Skuinssy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2000" b="1" dirty="0"/>
              </a:p>
              <a:p>
                <a:r>
                  <a:rPr lang="en-GB" sz="2000" b="1" dirty="0"/>
                  <a:t>       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𝟔𝟗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f-ZA" sz="20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652" y="3653743"/>
                <a:ext cx="3516952" cy="1049005"/>
              </a:xfrm>
              <a:prstGeom prst="rect">
                <a:avLst/>
              </a:prstGeom>
              <a:blipFill>
                <a:blip r:embed="rId2"/>
                <a:stretch>
                  <a:fillRect l="-1906" t="-174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3" y="1863269"/>
            <a:ext cx="1976592" cy="214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00A7D-73F2-474E-9287-89895F0C240D}"/>
              </a:ext>
            </a:extLst>
          </p:cNvPr>
          <p:cNvSpPr txBox="1"/>
          <p:nvPr/>
        </p:nvSpPr>
        <p:spPr>
          <a:xfrm>
            <a:off x="3432488" y="1556741"/>
            <a:ext cx="729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b="1" dirty="0"/>
              <a:t>Wat moet ek doen voordat ek die stelling kan toepas?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83579-B5C0-4497-A9B1-6F89618298EB}"/>
              </a:ext>
            </a:extLst>
          </p:cNvPr>
          <p:cNvSpPr txBox="1"/>
          <p:nvPr/>
        </p:nvSpPr>
        <p:spPr>
          <a:xfrm>
            <a:off x="3432488" y="1956851"/>
            <a:ext cx="729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b="1" dirty="0"/>
              <a:t>Eenhede moet dieselfde wees.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92E453-F8D6-47CF-89DE-EFB3624FFE25}"/>
                  </a:ext>
                </a:extLst>
              </p:cNvPr>
              <p:cNvSpPr txBox="1"/>
              <p:nvPr/>
            </p:nvSpPr>
            <p:spPr>
              <a:xfrm>
                <a:off x="3432488" y="2379763"/>
                <a:ext cx="1871032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f-ZA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92E453-F8D6-47CF-89DE-EFB3624F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88" y="2379763"/>
                <a:ext cx="1871032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2ADE959-F179-4DBF-8834-54E2936604CB}"/>
              </a:ext>
            </a:extLst>
          </p:cNvPr>
          <p:cNvSpPr/>
          <p:nvPr/>
        </p:nvSpPr>
        <p:spPr>
          <a:xfrm>
            <a:off x="8789579" y="2010250"/>
            <a:ext cx="2971800" cy="1453522"/>
          </a:xfrm>
          <a:prstGeom prst="cloudCallout">
            <a:avLst>
              <a:gd name="adj1" fmla="val -74166"/>
              <a:gd name="adj2" fmla="val 115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Is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nou</a:t>
            </a:r>
            <a:r>
              <a:rPr lang="en-GB" dirty="0"/>
              <a:t> </a:t>
            </a:r>
            <a:r>
              <a:rPr lang="en-GB" dirty="0" err="1"/>
              <a:t>klaar</a:t>
            </a:r>
            <a:r>
              <a:rPr lang="en-GB" dirty="0"/>
              <a:t>?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73F929-648F-4572-B206-752490C80827}"/>
                  </a:ext>
                </a:extLst>
              </p:cNvPr>
              <p:cNvSpPr txBox="1"/>
              <p:nvPr/>
            </p:nvSpPr>
            <p:spPr>
              <a:xfrm>
                <a:off x="6603820" y="4658321"/>
                <a:ext cx="3516952" cy="77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𝟔𝟗</m:t>
                          </m:r>
                        </m:e>
                      </m:rad>
                    </m:oMath>
                  </m:oMathPara>
                </a14:m>
                <a:endParaRPr lang="af-ZA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f-ZA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73F929-648F-4572-B206-752490C8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820" y="4658321"/>
                <a:ext cx="3516952" cy="772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F4314CD-D72F-4C1B-87BC-C9CD1D1F8A2E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0D36A12-9A87-4CFC-990C-1B2056482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A7E96E-9D6A-44DF-9629-E55EAEEAD91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271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3" grpId="0"/>
      <p:bldP spid="15" grpId="0"/>
      <p:bldP spid="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8718A46-76DD-43BB-B52E-AB4CA558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1584D32-338E-492D-9A26-459FE4583B1F}"/>
              </a:ext>
            </a:extLst>
          </p:cNvPr>
          <p:cNvSpPr/>
          <p:nvPr/>
        </p:nvSpPr>
        <p:spPr>
          <a:xfrm>
            <a:off x="11911012" y="1666240"/>
            <a:ext cx="280988" cy="519176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345250" y="1340463"/>
            <a:ext cx="7344816" cy="38164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5" name="TextBox 4"/>
          <p:cNvSpPr txBox="1"/>
          <p:nvPr/>
        </p:nvSpPr>
        <p:spPr>
          <a:xfrm>
            <a:off x="564587" y="382100"/>
            <a:ext cx="6842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dirty="0"/>
              <a:t>Teken die </a:t>
            </a:r>
            <a:r>
              <a:rPr lang="af-ZA" sz="2000" i="1" dirty="0"/>
              <a:t>ramp</a:t>
            </a:r>
            <a:r>
              <a:rPr lang="af-ZA" sz="2000" dirty="0"/>
              <a:t> op die plank waaruit dit gesaag moet word, en wys hoe die bokant, agterkant en sykante hieruit gesny kan word.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593812" y="291999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1,2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9586" y="97577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2,4 m</a:t>
            </a:r>
          </a:p>
        </p:txBody>
      </p:sp>
      <p:sp>
        <p:nvSpPr>
          <p:cNvPr id="8" name="Right Triangle 7"/>
          <p:cNvSpPr/>
          <p:nvPr/>
        </p:nvSpPr>
        <p:spPr>
          <a:xfrm>
            <a:off x="9070394" y="1340463"/>
            <a:ext cx="1619672" cy="3816424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dirty="0"/>
              <a:t>2 Drie-hoek-sye</a:t>
            </a:r>
          </a:p>
        </p:txBody>
      </p:sp>
      <p:sp>
        <p:nvSpPr>
          <p:cNvPr id="9" name="Right Triangle 8"/>
          <p:cNvSpPr/>
          <p:nvPr/>
        </p:nvSpPr>
        <p:spPr>
          <a:xfrm rot="10800000">
            <a:off x="9070394" y="1345109"/>
            <a:ext cx="1645598" cy="3811778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f-ZA" dirty="0"/>
          </a:p>
        </p:txBody>
      </p:sp>
      <p:sp>
        <p:nvSpPr>
          <p:cNvPr id="10" name="TextBox 9"/>
          <p:cNvSpPr txBox="1"/>
          <p:nvPr/>
        </p:nvSpPr>
        <p:spPr>
          <a:xfrm>
            <a:off x="9412178" y="51568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0,5 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7844" y="2101193"/>
            <a:ext cx="3712550" cy="30556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dirty="0"/>
              <a:t>Bokant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9341" y="51669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0,5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3388" y="5177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1,3 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6942" y="2101192"/>
            <a:ext cx="1680902" cy="30556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dirty="0"/>
              <a:t>Agter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074458" y="324867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1m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7489571B-8846-4E21-89CA-6025409E58C7}"/>
              </a:ext>
            </a:extLst>
          </p:cNvPr>
          <p:cNvSpPr/>
          <p:nvPr/>
        </p:nvSpPr>
        <p:spPr>
          <a:xfrm>
            <a:off x="648598" y="4528989"/>
            <a:ext cx="3506488" cy="18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F1524EF3-A84B-457E-A626-527173BA75BC}"/>
              </a:ext>
            </a:extLst>
          </p:cNvPr>
          <p:cNvSpPr/>
          <p:nvPr/>
        </p:nvSpPr>
        <p:spPr>
          <a:xfrm>
            <a:off x="648600" y="3994487"/>
            <a:ext cx="3658138" cy="2334702"/>
          </a:xfrm>
          <a:custGeom>
            <a:avLst/>
            <a:gdLst>
              <a:gd name="connsiteX0" fmla="*/ 0 w 4239491"/>
              <a:gd name="connsiteY0" fmla="*/ 762000 h 2549236"/>
              <a:gd name="connsiteX1" fmla="*/ 429491 w 4239491"/>
              <a:gd name="connsiteY1" fmla="*/ 0 h 2549236"/>
              <a:gd name="connsiteX2" fmla="*/ 4239491 w 4239491"/>
              <a:gd name="connsiteY2" fmla="*/ 2022764 h 2549236"/>
              <a:gd name="connsiteX3" fmla="*/ 4100946 w 4239491"/>
              <a:gd name="connsiteY3" fmla="*/ 2549236 h 2549236"/>
              <a:gd name="connsiteX4" fmla="*/ 0 w 4239491"/>
              <a:gd name="connsiteY4" fmla="*/ 762000 h 2549236"/>
              <a:gd name="connsiteX0" fmla="*/ 0 w 4364181"/>
              <a:gd name="connsiteY0" fmla="*/ 762000 h 2549236"/>
              <a:gd name="connsiteX1" fmla="*/ 429491 w 4364181"/>
              <a:gd name="connsiteY1" fmla="*/ 0 h 2549236"/>
              <a:gd name="connsiteX2" fmla="*/ 4364181 w 4364181"/>
              <a:gd name="connsiteY2" fmla="*/ 1743419 h 2549236"/>
              <a:gd name="connsiteX3" fmla="*/ 4100946 w 4364181"/>
              <a:gd name="connsiteY3" fmla="*/ 2549236 h 2549236"/>
              <a:gd name="connsiteX4" fmla="*/ 0 w 4364181"/>
              <a:gd name="connsiteY4" fmla="*/ 762000 h 2549236"/>
              <a:gd name="connsiteX0" fmla="*/ 0 w 4433454"/>
              <a:gd name="connsiteY0" fmla="*/ 762000 h 2549236"/>
              <a:gd name="connsiteX1" fmla="*/ 429491 w 4433454"/>
              <a:gd name="connsiteY1" fmla="*/ 0 h 2549236"/>
              <a:gd name="connsiteX2" fmla="*/ 4433454 w 4433454"/>
              <a:gd name="connsiteY2" fmla="*/ 1589779 h 2549236"/>
              <a:gd name="connsiteX3" fmla="*/ 4100946 w 4433454"/>
              <a:gd name="connsiteY3" fmla="*/ 2549236 h 2549236"/>
              <a:gd name="connsiteX4" fmla="*/ 0 w 4433454"/>
              <a:gd name="connsiteY4" fmla="*/ 762000 h 2549236"/>
              <a:gd name="connsiteX0" fmla="*/ 0 w 4433454"/>
              <a:gd name="connsiteY0" fmla="*/ 594393 h 2381629"/>
              <a:gd name="connsiteX1" fmla="*/ 387927 w 4433454"/>
              <a:gd name="connsiteY1" fmla="*/ 0 h 2381629"/>
              <a:gd name="connsiteX2" fmla="*/ 4433454 w 4433454"/>
              <a:gd name="connsiteY2" fmla="*/ 1422172 h 2381629"/>
              <a:gd name="connsiteX3" fmla="*/ 4100946 w 4433454"/>
              <a:gd name="connsiteY3" fmla="*/ 2381629 h 2381629"/>
              <a:gd name="connsiteX4" fmla="*/ 0 w 4433454"/>
              <a:gd name="connsiteY4" fmla="*/ 594393 h 2381629"/>
              <a:gd name="connsiteX0" fmla="*/ 0 w 4433454"/>
              <a:gd name="connsiteY0" fmla="*/ 748033 h 2535269"/>
              <a:gd name="connsiteX1" fmla="*/ 332509 w 4433454"/>
              <a:gd name="connsiteY1" fmla="*/ 0 h 2535269"/>
              <a:gd name="connsiteX2" fmla="*/ 4433454 w 4433454"/>
              <a:gd name="connsiteY2" fmla="*/ 1575812 h 2535269"/>
              <a:gd name="connsiteX3" fmla="*/ 4100946 w 4433454"/>
              <a:gd name="connsiteY3" fmla="*/ 2535269 h 2535269"/>
              <a:gd name="connsiteX4" fmla="*/ 0 w 4433454"/>
              <a:gd name="connsiteY4" fmla="*/ 748033 h 2535269"/>
              <a:gd name="connsiteX0" fmla="*/ 0 w 4350327"/>
              <a:gd name="connsiteY0" fmla="*/ 748033 h 2535269"/>
              <a:gd name="connsiteX1" fmla="*/ 332509 w 4350327"/>
              <a:gd name="connsiteY1" fmla="*/ 0 h 2535269"/>
              <a:gd name="connsiteX2" fmla="*/ 4350327 w 4350327"/>
              <a:gd name="connsiteY2" fmla="*/ 1980863 h 2535269"/>
              <a:gd name="connsiteX3" fmla="*/ 4100946 w 4350327"/>
              <a:gd name="connsiteY3" fmla="*/ 2535269 h 2535269"/>
              <a:gd name="connsiteX4" fmla="*/ 0 w 4350327"/>
              <a:gd name="connsiteY4" fmla="*/ 748033 h 2535269"/>
              <a:gd name="connsiteX0" fmla="*/ 0 w 4350327"/>
              <a:gd name="connsiteY0" fmla="*/ 678197 h 2465433"/>
              <a:gd name="connsiteX1" fmla="*/ 429491 w 4350327"/>
              <a:gd name="connsiteY1" fmla="*/ 0 h 2465433"/>
              <a:gd name="connsiteX2" fmla="*/ 4350327 w 4350327"/>
              <a:gd name="connsiteY2" fmla="*/ 1911027 h 2465433"/>
              <a:gd name="connsiteX3" fmla="*/ 4100946 w 4350327"/>
              <a:gd name="connsiteY3" fmla="*/ 2465433 h 2465433"/>
              <a:gd name="connsiteX4" fmla="*/ 0 w 4350327"/>
              <a:gd name="connsiteY4" fmla="*/ 678197 h 2465433"/>
              <a:gd name="connsiteX0" fmla="*/ 0 w 4350327"/>
              <a:gd name="connsiteY0" fmla="*/ 566459 h 2353695"/>
              <a:gd name="connsiteX1" fmla="*/ 415636 w 4350327"/>
              <a:gd name="connsiteY1" fmla="*/ 0 h 2353695"/>
              <a:gd name="connsiteX2" fmla="*/ 4350327 w 4350327"/>
              <a:gd name="connsiteY2" fmla="*/ 1799289 h 2353695"/>
              <a:gd name="connsiteX3" fmla="*/ 4100946 w 4350327"/>
              <a:gd name="connsiteY3" fmla="*/ 2353695 h 2353695"/>
              <a:gd name="connsiteX4" fmla="*/ 0 w 4350327"/>
              <a:gd name="connsiteY4" fmla="*/ 566459 h 23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327" h="2353695">
                <a:moveTo>
                  <a:pt x="0" y="566459"/>
                </a:moveTo>
                <a:lnTo>
                  <a:pt x="415636" y="0"/>
                </a:lnTo>
                <a:lnTo>
                  <a:pt x="4350327" y="1799289"/>
                </a:lnTo>
                <a:lnTo>
                  <a:pt x="4100946" y="2353695"/>
                </a:lnTo>
                <a:lnTo>
                  <a:pt x="0" y="566459"/>
                </a:lnTo>
                <a:close/>
              </a:path>
            </a:pathLst>
          </a:cu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9A7C39-B298-49D0-A6A3-72F5BE9F495C}"/>
              </a:ext>
            </a:extLst>
          </p:cNvPr>
          <p:cNvSpPr txBox="1"/>
          <p:nvPr/>
        </p:nvSpPr>
        <p:spPr>
          <a:xfrm rot="16200000">
            <a:off x="-150822" y="5244423"/>
            <a:ext cx="1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0,5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B9FF1D-46FF-44CC-AE8F-349C98CE1544}"/>
              </a:ext>
            </a:extLst>
          </p:cNvPr>
          <p:cNvSpPr txBox="1"/>
          <p:nvPr/>
        </p:nvSpPr>
        <p:spPr>
          <a:xfrm>
            <a:off x="1792343" y="6359998"/>
            <a:ext cx="1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1,2 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D5F8B-00BD-43E9-B85E-C8EC4143999E}"/>
              </a:ext>
            </a:extLst>
          </p:cNvPr>
          <p:cNvSpPr txBox="1"/>
          <p:nvPr/>
        </p:nvSpPr>
        <p:spPr>
          <a:xfrm rot="18656812">
            <a:off x="209698" y="4002719"/>
            <a:ext cx="74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89FAC-6A77-4EF4-B5B1-2B78F8469EE6}"/>
              </a:ext>
            </a:extLst>
          </p:cNvPr>
          <p:cNvSpPr txBox="1"/>
          <p:nvPr/>
        </p:nvSpPr>
        <p:spPr>
          <a:xfrm rot="1260930">
            <a:off x="1862528" y="4768883"/>
            <a:ext cx="74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1,3 m</a:t>
            </a:r>
          </a:p>
        </p:txBody>
      </p:sp>
    </p:spTree>
    <p:extLst>
      <p:ext uri="{BB962C8B-B14F-4D97-AF65-F5344CB8AC3E}">
        <p14:creationId xmlns:p14="http://schemas.microsoft.com/office/powerpoint/2010/main" val="16431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1ECD-44EA-4DC8-99DA-F829E9AF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67" y="365125"/>
            <a:ext cx="9940453" cy="506413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rgbClr val="002060"/>
                </a:solidFill>
              </a:rPr>
              <a:t>Eksamenvrae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bestaan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uit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iets</a:t>
            </a:r>
            <a:r>
              <a:rPr lang="en-GB" sz="2800" b="1" dirty="0">
                <a:solidFill>
                  <a:srgbClr val="002060"/>
                </a:solidFill>
              </a:rPr>
              <a:t> van </a:t>
            </a:r>
            <a:r>
              <a:rPr lang="en-GB" sz="2800" b="1" dirty="0" err="1">
                <a:solidFill>
                  <a:srgbClr val="002060"/>
                </a:solidFill>
              </a:rPr>
              <a:t>alles</a:t>
            </a:r>
            <a:r>
              <a:rPr lang="en-GB" sz="2800" b="1" dirty="0">
                <a:solidFill>
                  <a:srgbClr val="002060"/>
                </a:solidFill>
              </a:rPr>
              <a:t>. </a:t>
            </a:r>
            <a:r>
              <a:rPr lang="en-GB" sz="2800" b="1" dirty="0" err="1">
                <a:solidFill>
                  <a:srgbClr val="002060"/>
                </a:solidFill>
              </a:rPr>
              <a:t>Kyk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mooi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watter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inligting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kry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jy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voordat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jy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sommer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blindelings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antwoorde</a:t>
            </a:r>
            <a:r>
              <a:rPr lang="en-GB" sz="2800" b="1" dirty="0">
                <a:solidFill>
                  <a:srgbClr val="002060"/>
                </a:solidFill>
              </a:rPr>
              <a:t> gee.</a:t>
            </a:r>
            <a:endParaRPr lang="en-ZA" sz="2800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03E03A-06D3-4FB3-AF8B-F68263E26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14" y="2940050"/>
            <a:ext cx="4389738" cy="2319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41761-1194-4ED2-9B39-38D33CF74151}"/>
              </a:ext>
            </a:extLst>
          </p:cNvPr>
          <p:cNvSpPr txBox="1"/>
          <p:nvPr/>
        </p:nvSpPr>
        <p:spPr>
          <a:xfrm>
            <a:off x="353214" y="5597525"/>
            <a:ext cx="438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Die </a:t>
            </a:r>
            <a:r>
              <a:rPr lang="en-ZA" dirty="0" err="1"/>
              <a:t>trok</a:t>
            </a:r>
            <a:r>
              <a:rPr lang="en-ZA" dirty="0"/>
              <a:t> op </a:t>
            </a:r>
            <a:r>
              <a:rPr lang="en-ZA" dirty="0" err="1"/>
              <a:t>hierdie</a:t>
            </a:r>
            <a:r>
              <a:rPr lang="en-ZA" dirty="0"/>
              <a:t> </a:t>
            </a:r>
            <a:r>
              <a:rPr lang="en-ZA" dirty="0" err="1"/>
              <a:t>foto</a:t>
            </a:r>
            <a:r>
              <a:rPr lang="en-ZA" dirty="0"/>
              <a:t> se </a:t>
            </a:r>
            <a:r>
              <a:rPr lang="en-ZA" dirty="0" err="1"/>
              <a:t>lengte</a:t>
            </a:r>
            <a:r>
              <a:rPr lang="en-ZA" dirty="0"/>
              <a:t> is 120 mm.</a:t>
            </a:r>
          </a:p>
          <a:p>
            <a:r>
              <a:rPr lang="en-ZA" dirty="0"/>
              <a:t>Die </a:t>
            </a:r>
            <a:r>
              <a:rPr lang="en-ZA" dirty="0" err="1"/>
              <a:t>prent</a:t>
            </a:r>
            <a:r>
              <a:rPr lang="en-ZA" dirty="0"/>
              <a:t> is met 60% </a:t>
            </a:r>
            <a:r>
              <a:rPr lang="en-ZA" dirty="0" err="1"/>
              <a:t>verklein</a:t>
            </a:r>
            <a:r>
              <a:rPr lang="en-ZA" dirty="0"/>
              <a:t>.  Wat is die </a:t>
            </a:r>
            <a:r>
              <a:rPr lang="en-ZA" dirty="0" err="1"/>
              <a:t>werklike</a:t>
            </a:r>
            <a:r>
              <a:rPr lang="en-ZA" dirty="0"/>
              <a:t> </a:t>
            </a:r>
            <a:r>
              <a:rPr lang="en-ZA" dirty="0" err="1"/>
              <a:t>lengte</a:t>
            </a:r>
            <a:r>
              <a:rPr lang="en-ZA" dirty="0"/>
              <a:t> van die </a:t>
            </a:r>
            <a:r>
              <a:rPr lang="en-ZA" dirty="0" err="1"/>
              <a:t>trok</a:t>
            </a:r>
            <a:r>
              <a:rPr lang="en-ZA" dirty="0"/>
              <a:t> in meter?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67126-2F13-4C3E-B585-424D7D664153}"/>
              </a:ext>
            </a:extLst>
          </p:cNvPr>
          <p:cNvSpPr txBox="1"/>
          <p:nvPr/>
        </p:nvSpPr>
        <p:spPr>
          <a:xfrm>
            <a:off x="392267" y="2940050"/>
            <a:ext cx="86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1 : 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39B4D-75F9-4410-AF7C-F2770A1BDF98}"/>
              </a:ext>
            </a:extLst>
          </p:cNvPr>
          <p:cNvSpPr txBox="1"/>
          <p:nvPr/>
        </p:nvSpPr>
        <p:spPr>
          <a:xfrm>
            <a:off x="353214" y="1164342"/>
            <a:ext cx="427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Het </a:t>
            </a:r>
            <a:r>
              <a:rPr lang="en-ZA" b="1" dirty="0" err="1"/>
              <a:t>ek</a:t>
            </a:r>
            <a:r>
              <a:rPr lang="en-ZA" b="1" dirty="0"/>
              <a:t> die </a:t>
            </a:r>
            <a:r>
              <a:rPr lang="en-ZA" b="1" dirty="0" err="1"/>
              <a:t>oorspronklike</a:t>
            </a:r>
            <a:r>
              <a:rPr lang="en-ZA" b="1" dirty="0"/>
              <a:t> </a:t>
            </a:r>
            <a:r>
              <a:rPr lang="en-ZA" b="1" dirty="0" err="1"/>
              <a:t>grootte</a:t>
            </a:r>
            <a:r>
              <a:rPr lang="en-ZA" b="1" dirty="0"/>
              <a:t> van die </a:t>
            </a:r>
            <a:r>
              <a:rPr lang="en-ZA" b="1" dirty="0" err="1"/>
              <a:t>foto</a:t>
            </a:r>
            <a:r>
              <a:rPr lang="en-ZA" b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942DB-1662-4C90-A893-20F5D8FBE91F}"/>
              </a:ext>
            </a:extLst>
          </p:cNvPr>
          <p:cNvSpPr txBox="1"/>
          <p:nvPr/>
        </p:nvSpPr>
        <p:spPr>
          <a:xfrm>
            <a:off x="353214" y="1850529"/>
            <a:ext cx="427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Wat </a:t>
            </a:r>
            <a:r>
              <a:rPr lang="en-ZA" b="1" dirty="0" err="1"/>
              <a:t>gaan</a:t>
            </a:r>
            <a:r>
              <a:rPr lang="en-ZA" b="1" dirty="0"/>
              <a:t> </a:t>
            </a:r>
            <a:r>
              <a:rPr lang="en-ZA" b="1" dirty="0" err="1"/>
              <a:t>ek</a:t>
            </a:r>
            <a:r>
              <a:rPr lang="en-ZA" b="1" dirty="0"/>
              <a:t> </a:t>
            </a:r>
            <a:r>
              <a:rPr lang="en-ZA" b="1" dirty="0" err="1"/>
              <a:t>alles</a:t>
            </a:r>
            <a:r>
              <a:rPr lang="en-ZA" b="1" dirty="0"/>
              <a:t> </a:t>
            </a:r>
            <a:r>
              <a:rPr lang="en-ZA" b="1" dirty="0" err="1"/>
              <a:t>moet</a:t>
            </a:r>
            <a:r>
              <a:rPr lang="en-ZA" b="1" dirty="0"/>
              <a:t> </a:t>
            </a:r>
            <a:r>
              <a:rPr lang="en-ZA" b="1" dirty="0" err="1"/>
              <a:t>doen</a:t>
            </a:r>
            <a:r>
              <a:rPr lang="en-ZA" b="1" dirty="0"/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A5E46D-583D-4677-A689-5677B600048D}"/>
              </a:ext>
            </a:extLst>
          </p:cNvPr>
          <p:cNvCxnSpPr/>
          <p:nvPr/>
        </p:nvCxnSpPr>
        <p:spPr>
          <a:xfrm>
            <a:off x="392267" y="3309382"/>
            <a:ext cx="865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6002-FC7C-45EB-83E4-E1C00D87AE34}"/>
              </a:ext>
            </a:extLst>
          </p:cNvPr>
          <p:cNvCxnSpPr/>
          <p:nvPr/>
        </p:nvCxnSpPr>
        <p:spPr>
          <a:xfrm>
            <a:off x="3546947" y="5884942"/>
            <a:ext cx="865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EEC36-7B0E-4120-931F-F6A2E9EB7F8E}"/>
              </a:ext>
            </a:extLst>
          </p:cNvPr>
          <p:cNvCxnSpPr/>
          <p:nvPr/>
        </p:nvCxnSpPr>
        <p:spPr>
          <a:xfrm>
            <a:off x="1257300" y="5884942"/>
            <a:ext cx="865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B2ED05-E3DB-4850-9197-42ED8A60DEF5}"/>
              </a:ext>
            </a:extLst>
          </p:cNvPr>
          <p:cNvCxnSpPr/>
          <p:nvPr/>
        </p:nvCxnSpPr>
        <p:spPr>
          <a:xfrm>
            <a:off x="1689816" y="6204982"/>
            <a:ext cx="865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977CE3-0867-4449-97F4-F461DFAA9FFA}"/>
              </a:ext>
            </a:extLst>
          </p:cNvPr>
          <p:cNvCxnSpPr>
            <a:cxnSpLocks/>
          </p:cNvCxnSpPr>
          <p:nvPr/>
        </p:nvCxnSpPr>
        <p:spPr>
          <a:xfrm>
            <a:off x="470290" y="6520855"/>
            <a:ext cx="3354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D657A4-4937-4EE9-89B1-198FF8C9EB9C}"/>
              </a:ext>
            </a:extLst>
          </p:cNvPr>
          <p:cNvSpPr txBox="1"/>
          <p:nvPr/>
        </p:nvSpPr>
        <p:spPr>
          <a:xfrm>
            <a:off x="4903787" y="1313338"/>
            <a:ext cx="5458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dirty="0"/>
              <a:t>%-</a:t>
            </a:r>
            <a:r>
              <a:rPr lang="en-ZA" dirty="0" err="1"/>
              <a:t>Berekening</a:t>
            </a:r>
            <a:r>
              <a:rPr lang="en-ZA" dirty="0"/>
              <a:t> om </a:t>
            </a:r>
            <a:r>
              <a:rPr lang="en-ZA" dirty="0" err="1"/>
              <a:t>lengte</a:t>
            </a:r>
            <a:r>
              <a:rPr lang="en-ZA" dirty="0"/>
              <a:t> </a:t>
            </a:r>
            <a:r>
              <a:rPr lang="en-ZA" dirty="0" err="1"/>
              <a:t>te</a:t>
            </a:r>
            <a:r>
              <a:rPr lang="en-ZA" dirty="0"/>
              <a:t> </a:t>
            </a:r>
            <a:r>
              <a:rPr lang="en-ZA" dirty="0" err="1"/>
              <a:t>bepaal</a:t>
            </a:r>
            <a:r>
              <a:rPr lang="en-ZA" dirty="0"/>
              <a:t> op </a:t>
            </a:r>
            <a:r>
              <a:rPr lang="en-ZA" dirty="0" err="1"/>
              <a:t>oorspronklike</a:t>
            </a:r>
            <a:r>
              <a:rPr lang="en-ZA" dirty="0"/>
              <a:t> </a:t>
            </a:r>
            <a:r>
              <a:rPr lang="en-ZA" dirty="0" err="1"/>
              <a:t>foto</a:t>
            </a:r>
            <a:r>
              <a:rPr lang="en-ZA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Die </a:t>
            </a:r>
            <a:r>
              <a:rPr lang="en-ZA" dirty="0" err="1"/>
              <a:t>skaal</a:t>
            </a:r>
            <a:r>
              <a:rPr lang="en-ZA" dirty="0"/>
              <a:t> </a:t>
            </a:r>
            <a:r>
              <a:rPr lang="en-ZA" dirty="0" err="1"/>
              <a:t>gebruik</a:t>
            </a:r>
            <a:r>
              <a:rPr lang="en-ZA" dirty="0"/>
              <a:t> om die </a:t>
            </a:r>
            <a:r>
              <a:rPr lang="en-ZA" dirty="0" err="1"/>
              <a:t>werklike</a:t>
            </a:r>
            <a:r>
              <a:rPr lang="en-ZA" dirty="0"/>
              <a:t> </a:t>
            </a:r>
            <a:r>
              <a:rPr lang="en-ZA" dirty="0" err="1"/>
              <a:t>lengte</a:t>
            </a:r>
            <a:r>
              <a:rPr lang="en-ZA" dirty="0"/>
              <a:t> van die </a:t>
            </a:r>
            <a:r>
              <a:rPr lang="en-ZA" dirty="0" err="1"/>
              <a:t>trok</a:t>
            </a:r>
            <a:r>
              <a:rPr lang="en-ZA" dirty="0"/>
              <a:t> </a:t>
            </a:r>
            <a:r>
              <a:rPr lang="en-ZA" dirty="0" err="1"/>
              <a:t>te</a:t>
            </a:r>
            <a:r>
              <a:rPr lang="en-ZA" dirty="0"/>
              <a:t> </a:t>
            </a:r>
            <a:r>
              <a:rPr lang="en-ZA" dirty="0" err="1"/>
              <a:t>bepaal</a:t>
            </a:r>
            <a:r>
              <a:rPr lang="en-ZA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 err="1"/>
              <a:t>Omskakeling</a:t>
            </a:r>
            <a:r>
              <a:rPr lang="en-ZA" dirty="0"/>
              <a:t> van mm </a:t>
            </a:r>
            <a:r>
              <a:rPr lang="en-ZA" dirty="0" err="1"/>
              <a:t>na</a:t>
            </a:r>
            <a:r>
              <a:rPr lang="en-ZA" dirty="0"/>
              <a:t> 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83534-8AE8-4259-90E4-D79637AE3455}"/>
                  </a:ext>
                </a:extLst>
              </p:cNvPr>
              <p:cNvSpPr txBox="1"/>
              <p:nvPr/>
            </p:nvSpPr>
            <p:spPr>
              <a:xfrm>
                <a:off x="5023321" y="3409830"/>
                <a:ext cx="2527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ZA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−60%=40%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83534-8AE8-4259-90E4-D79637AE3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21" y="3409830"/>
                <a:ext cx="25271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1490D093-9B42-4F3E-A0A7-8E418A3D23C0}"/>
                  </a:ext>
                </a:extLst>
              </p:cNvPr>
              <p:cNvSpPr/>
              <p:nvPr/>
            </p:nvSpPr>
            <p:spPr>
              <a:xfrm>
                <a:off x="7657147" y="3417490"/>
                <a:ext cx="4142586" cy="497126"/>
              </a:xfrm>
              <a:prstGeom prst="borderCallout1">
                <a:avLst>
                  <a:gd name="adj1" fmla="val 31012"/>
                  <a:gd name="adj2" fmla="val 128"/>
                  <a:gd name="adj3" fmla="val 34893"/>
                  <a:gd name="adj4" fmla="val -101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/>
                  <a:t>Maak </a:t>
                </a:r>
                <a:r>
                  <a:rPr lang="en-ZA" dirty="0" err="1"/>
                  <a:t>dit</a:t>
                </a:r>
                <a:r>
                  <a:rPr lang="en-ZA" dirty="0"/>
                  <a:t> ‘n </a:t>
                </a:r>
                <a:r>
                  <a:rPr lang="en-ZA" dirty="0" err="1"/>
                  <a:t>desimaal</a:t>
                </a:r>
                <a:r>
                  <a:rPr lang="en-ZA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=0,4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1490D093-9B42-4F3E-A0A7-8E418A3D2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47" y="3417490"/>
                <a:ext cx="4142586" cy="497126"/>
              </a:xfrm>
              <a:prstGeom prst="borderCallout1">
                <a:avLst>
                  <a:gd name="adj1" fmla="val 31012"/>
                  <a:gd name="adj2" fmla="val 128"/>
                  <a:gd name="adj3" fmla="val 34893"/>
                  <a:gd name="adj4" fmla="val -10183"/>
                </a:avLst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AC156-EA21-4BEF-B038-9295FBD13B60}"/>
                  </a:ext>
                </a:extLst>
              </p:cNvPr>
              <p:cNvSpPr txBox="1"/>
              <p:nvPr/>
            </p:nvSpPr>
            <p:spPr>
              <a:xfrm>
                <a:off x="5023321" y="3914615"/>
                <a:ext cx="2527146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ZA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AC156-EA21-4BEF-B038-9295FBD13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21" y="3914615"/>
                <a:ext cx="2527146" cy="642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llout: Line 17">
            <a:extLst>
              <a:ext uri="{FF2B5EF4-FFF2-40B4-BE49-F238E27FC236}">
                <a16:creationId xmlns:a16="http://schemas.microsoft.com/office/drawing/2014/main" id="{31C7430D-83DA-4BE2-81B5-7632CC36E9BC}"/>
              </a:ext>
            </a:extLst>
          </p:cNvPr>
          <p:cNvSpPr/>
          <p:nvPr/>
        </p:nvSpPr>
        <p:spPr>
          <a:xfrm>
            <a:off x="7657147" y="4025631"/>
            <a:ext cx="4142586" cy="497126"/>
          </a:xfrm>
          <a:prstGeom prst="borderCallout1">
            <a:avLst>
              <a:gd name="adj1" fmla="val 31012"/>
              <a:gd name="adj2" fmla="val 128"/>
              <a:gd name="adj3" fmla="val 53287"/>
              <a:gd name="adj4" fmla="val -24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Lengte</a:t>
            </a:r>
            <a:r>
              <a:rPr lang="en-ZA" dirty="0"/>
              <a:t> van </a:t>
            </a:r>
            <a:r>
              <a:rPr lang="en-ZA" dirty="0" err="1"/>
              <a:t>trok</a:t>
            </a:r>
            <a:r>
              <a:rPr lang="en-ZA" dirty="0"/>
              <a:t> op </a:t>
            </a:r>
            <a:r>
              <a:rPr lang="en-ZA" dirty="0" err="1"/>
              <a:t>oorspronklike</a:t>
            </a:r>
            <a:r>
              <a:rPr lang="en-ZA" dirty="0"/>
              <a:t> </a:t>
            </a:r>
            <a:r>
              <a:rPr lang="en-ZA" dirty="0" err="1"/>
              <a:t>foto</a:t>
            </a:r>
            <a:endParaRPr lang="en-ZA" dirty="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53DF503D-C479-4055-85A7-A24197A58164}"/>
              </a:ext>
            </a:extLst>
          </p:cNvPr>
          <p:cNvSpPr/>
          <p:nvPr/>
        </p:nvSpPr>
        <p:spPr>
          <a:xfrm>
            <a:off x="7657147" y="4633772"/>
            <a:ext cx="4142586" cy="497126"/>
          </a:xfrm>
          <a:prstGeom prst="borderCallout1">
            <a:avLst>
              <a:gd name="adj1" fmla="val 31012"/>
              <a:gd name="adj2" fmla="val 128"/>
              <a:gd name="adj3" fmla="val 53287"/>
              <a:gd name="adj4" fmla="val -24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Gebruik</a:t>
            </a:r>
            <a:r>
              <a:rPr lang="en-ZA" dirty="0"/>
              <a:t> </a:t>
            </a:r>
            <a:r>
              <a:rPr lang="en-ZA" dirty="0" err="1"/>
              <a:t>nou</a:t>
            </a:r>
            <a:r>
              <a:rPr lang="en-ZA" dirty="0"/>
              <a:t> die </a:t>
            </a:r>
            <a:r>
              <a:rPr lang="en-ZA" dirty="0" err="1"/>
              <a:t>skaal</a:t>
            </a:r>
            <a:r>
              <a:rPr lang="en-ZA" dirty="0"/>
              <a:t> om die </a:t>
            </a:r>
            <a:r>
              <a:rPr lang="en-ZA" dirty="0" err="1"/>
              <a:t>werklike</a:t>
            </a:r>
            <a:r>
              <a:rPr lang="en-ZA" dirty="0"/>
              <a:t> </a:t>
            </a:r>
            <a:r>
              <a:rPr lang="en-ZA" dirty="0" err="1"/>
              <a:t>lengte</a:t>
            </a:r>
            <a:r>
              <a:rPr lang="en-ZA" dirty="0"/>
              <a:t> </a:t>
            </a:r>
            <a:r>
              <a:rPr lang="en-ZA" dirty="0" err="1"/>
              <a:t>te</a:t>
            </a:r>
            <a:r>
              <a:rPr lang="en-ZA" dirty="0"/>
              <a:t> </a:t>
            </a:r>
            <a:r>
              <a:rPr lang="en-ZA" dirty="0" err="1"/>
              <a:t>bepaal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0C8BC-ED12-44EB-B80F-0FB534E02A52}"/>
                  </a:ext>
                </a:extLst>
              </p:cNvPr>
              <p:cNvSpPr txBox="1"/>
              <p:nvPr/>
            </p:nvSpPr>
            <p:spPr>
              <a:xfrm>
                <a:off x="5023321" y="4692103"/>
                <a:ext cx="2527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×20</m:t>
                      </m:r>
                    </m:oMath>
                  </m:oMathPara>
                </a14:m>
                <a:endParaRPr lang="en-ZA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=6 000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ZA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0C8BC-ED12-44EB-B80F-0FB534E02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21" y="4692103"/>
                <a:ext cx="25271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llout: Line 21">
            <a:extLst>
              <a:ext uri="{FF2B5EF4-FFF2-40B4-BE49-F238E27FC236}">
                <a16:creationId xmlns:a16="http://schemas.microsoft.com/office/drawing/2014/main" id="{93DA669D-6361-48EE-9616-13DB774A5EB9}"/>
              </a:ext>
            </a:extLst>
          </p:cNvPr>
          <p:cNvSpPr/>
          <p:nvPr/>
        </p:nvSpPr>
        <p:spPr>
          <a:xfrm>
            <a:off x="7657147" y="5348962"/>
            <a:ext cx="4142586" cy="497126"/>
          </a:xfrm>
          <a:prstGeom prst="borderCallout1">
            <a:avLst>
              <a:gd name="adj1" fmla="val 31012"/>
              <a:gd name="adj2" fmla="val 128"/>
              <a:gd name="adj3" fmla="val 53287"/>
              <a:gd name="adj4" fmla="val -24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Omskakeling</a:t>
            </a:r>
            <a:r>
              <a:rPr lang="en-ZA" dirty="0"/>
              <a:t> </a:t>
            </a:r>
            <a:r>
              <a:rPr lang="en-ZA" dirty="0" err="1"/>
              <a:t>na</a:t>
            </a:r>
            <a:r>
              <a:rPr lang="en-ZA" dirty="0"/>
              <a:t> 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CA9966-54D7-4CAB-9A65-5198F9BE05DD}"/>
                  </a:ext>
                </a:extLst>
              </p:cNvPr>
              <p:cNvSpPr txBox="1"/>
              <p:nvPr/>
            </p:nvSpPr>
            <p:spPr>
              <a:xfrm>
                <a:off x="5023321" y="5407293"/>
                <a:ext cx="252714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6000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𝑚𝑒𝑡𝑒𝑟</m:t>
                      </m:r>
                    </m:oMath>
                  </m:oMathPara>
                </a14:m>
                <a:endParaRPr lang="en-Z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CA9966-54D7-4CAB-9A65-5198F9BE0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21" y="5407293"/>
                <a:ext cx="2527146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E4A3F94D-1F15-4B90-A2C1-AE3656AE6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16" grpId="0"/>
      <p:bldP spid="6" grpId="0" animBg="1"/>
      <p:bldP spid="17" grpId="0"/>
      <p:bldP spid="18" grpId="0" animBg="1"/>
      <p:bldP spid="19" grpId="0" animBg="1"/>
      <p:bldP spid="20" grpId="0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C12345-C1BD-45C3-8245-21434F1F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KAARTWERK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0CE7027-0BB8-42BC-B8C1-7A5727B4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4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DDD8-A6AA-4A65-99D6-B363CE82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64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 err="1"/>
              <a:t>Jy</a:t>
            </a:r>
            <a:r>
              <a:rPr lang="en-ZA" sz="3200" b="1" dirty="0"/>
              <a:t> </a:t>
            </a:r>
            <a:r>
              <a:rPr lang="en-ZA" sz="3200" b="1" dirty="0" err="1"/>
              <a:t>moet</a:t>
            </a:r>
            <a:r>
              <a:rPr lang="en-ZA" sz="3200" b="1" dirty="0"/>
              <a:t> in </a:t>
            </a:r>
            <a:r>
              <a:rPr lang="en-ZA" sz="3200" b="1" dirty="0" err="1"/>
              <a:t>staat</a:t>
            </a:r>
            <a:r>
              <a:rPr lang="en-ZA" sz="3200" b="1" dirty="0"/>
              <a:t> wees om die </a:t>
            </a:r>
            <a:r>
              <a:rPr lang="en-ZA" sz="3200" b="1" dirty="0" err="1"/>
              <a:t>volgende</a:t>
            </a:r>
            <a:r>
              <a:rPr lang="en-ZA" sz="3200" b="1" dirty="0"/>
              <a:t> </a:t>
            </a:r>
            <a:r>
              <a:rPr lang="en-ZA" sz="3200" b="1" dirty="0" err="1"/>
              <a:t>te</a:t>
            </a:r>
            <a:r>
              <a:rPr lang="en-ZA" sz="3200" b="1" dirty="0"/>
              <a:t> </a:t>
            </a:r>
            <a:r>
              <a:rPr lang="en-ZA" sz="3200" b="1" dirty="0" err="1"/>
              <a:t>kan</a:t>
            </a:r>
            <a:r>
              <a:rPr lang="en-ZA" sz="3200" b="1" dirty="0"/>
              <a:t> </a:t>
            </a:r>
            <a:r>
              <a:rPr lang="en-ZA" sz="3200" b="1" dirty="0" err="1"/>
              <a:t>doen</a:t>
            </a:r>
            <a:r>
              <a:rPr lang="en-ZA" sz="3200" b="1" dirty="0"/>
              <a:t> </a:t>
            </a:r>
            <a:br>
              <a:rPr lang="en-ZA" sz="3200" b="1" dirty="0"/>
            </a:br>
            <a:r>
              <a:rPr lang="en-ZA" sz="3200" b="1" dirty="0"/>
              <a:t>by </a:t>
            </a:r>
            <a:r>
              <a:rPr lang="en-ZA" sz="3200" b="1" dirty="0" err="1"/>
              <a:t>kaartwerk</a:t>
            </a:r>
            <a:r>
              <a:rPr lang="en-ZA" sz="32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47A27-ED2D-4141-9E02-EAD4F879CCC6}"/>
              </a:ext>
            </a:extLst>
          </p:cNvPr>
          <p:cNvSpPr txBox="1"/>
          <p:nvPr/>
        </p:nvSpPr>
        <p:spPr>
          <a:xfrm>
            <a:off x="838200" y="1478280"/>
            <a:ext cx="101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Identifiseer die name van nasionale paaie tussen bv. twee stede.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Identifiseer die name van dorpe op ‘n sekere roete tussen bv.. twee groot stede.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Identifiseer die skaal op ‘n kaart.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Identifiseer die posisie (windrigting) van twee gebiede teenoor mekaar.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Gebruik die gegewe waarde op die kaart om reisafstand te bepaal.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Interpreteer ‘n gegewe stel aanwysings.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Gee aanwysings om te reis van een punt na ‘n volgende.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Bepaal die kortste roete tussen twee gebiede.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Gebruik die gegewe skaal om die afstand te bereken tussen twee gebiede.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Tyd, afstand of spoed kan bereken.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‘n Roete kan beskryf met gepaste en nodige </a:t>
            </a:r>
            <a:r>
              <a:rPr lang="en-US" sz="2000" dirty="0" err="1"/>
              <a:t>stoppunte</a:t>
            </a:r>
            <a:r>
              <a:rPr lang="en-US" sz="2000" dirty="0"/>
              <a:t> gedurende die reis.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2F5B0-6A55-4294-9781-DAEE3780DDA0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A6A7FD6A-1D15-406D-B240-7638EFDAD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A190BE-EF0C-4434-8451-9B878E89D4B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19396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845A998-3820-0E42-9C9D-67F7C6D0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760" y="0"/>
            <a:ext cx="1666240" cy="166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2B2A0-B5FB-474A-848B-9DC45D0226FC}"/>
              </a:ext>
            </a:extLst>
          </p:cNvPr>
          <p:cNvSpPr txBox="1"/>
          <p:nvPr/>
        </p:nvSpPr>
        <p:spPr>
          <a:xfrm>
            <a:off x="501650" y="443199"/>
            <a:ext cx="68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otham Medium" pitchFamily="2" charset="0"/>
                <a:cs typeface="Gotham Medium" pitchFamily="2" charset="0"/>
              </a:rPr>
              <a:t>Oorsig</a:t>
            </a:r>
            <a:endParaRPr lang="en-US" sz="32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4E770-4E65-4462-B819-2D70306EE184}"/>
              </a:ext>
            </a:extLst>
          </p:cNvPr>
          <p:cNvSpPr txBox="1"/>
          <p:nvPr/>
        </p:nvSpPr>
        <p:spPr>
          <a:xfrm>
            <a:off x="642937" y="1143000"/>
            <a:ext cx="96154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‘n Skaaltekening </a:t>
            </a:r>
            <a:r>
              <a:rPr lang="en-US" sz="2000" b="1" dirty="0"/>
              <a:t>stel die grootte en vorm</a:t>
            </a:r>
            <a:r>
              <a:rPr lang="en-US" sz="2000" dirty="0"/>
              <a:t> van ‘n voorwerp op papier voor soos dit in werklikheid behoort te lyk.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Elke </a:t>
            </a:r>
            <a:r>
              <a:rPr lang="en-US" sz="2000" b="1" dirty="0"/>
              <a:t>afmeting</a:t>
            </a:r>
            <a:r>
              <a:rPr lang="en-US" sz="2000" dirty="0"/>
              <a:t> van die werklike voorwerp word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000" dirty="0"/>
              <a:t>f </a:t>
            </a:r>
            <a:r>
              <a:rPr lang="en-US" sz="2000" b="1" dirty="0"/>
              <a:t>verklein</a:t>
            </a:r>
            <a:r>
              <a:rPr lang="en-US" sz="2000" dirty="0"/>
              <a:t> (vir baie groot voorwerpe soos ‘n gebou)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000" dirty="0"/>
              <a:t>f </a:t>
            </a:r>
            <a:r>
              <a:rPr lang="en-US" sz="2000" b="1" dirty="0"/>
              <a:t>vergroot</a:t>
            </a:r>
            <a:r>
              <a:rPr lang="en-US" sz="2000" dirty="0"/>
              <a:t> (vir baie klein voorwerpe soos ‘n skroef) met ‘n spesifieke verhouding. Dit word die </a:t>
            </a:r>
            <a:r>
              <a:rPr lang="en-US" sz="2000" b="1" dirty="0"/>
              <a:t>skaalfaktor</a:t>
            </a:r>
            <a:r>
              <a:rPr lang="en-US" sz="2000" dirty="0"/>
              <a:t> genoem.</a:t>
            </a:r>
          </a:p>
        </p:txBody>
      </p:sp>
      <p:pic>
        <p:nvPicPr>
          <p:cNvPr id="1026" name="Picture 2" descr="Chrysler Building | Chrysler building, Metlife building, Building">
            <a:extLst>
              <a:ext uri="{FF2B5EF4-FFF2-40B4-BE49-F238E27FC236}">
                <a16:creationId xmlns:a16="http://schemas.microsoft.com/office/drawing/2014/main" id="{D57183FB-8D6C-434F-B03F-4AADB0DB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3132614"/>
            <a:ext cx="22883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C35EA5-16C5-481F-8909-D39210BB606A}"/>
              </a:ext>
            </a:extLst>
          </p:cNvPr>
          <p:cNvSpPr txBox="1"/>
          <p:nvPr/>
        </p:nvSpPr>
        <p:spPr>
          <a:xfrm>
            <a:off x="2790032" y="3243263"/>
            <a:ext cx="2288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Chrysler-</a:t>
            </a:r>
            <a:r>
              <a:rPr lang="en-ZA" dirty="0" err="1"/>
              <a:t>gebou</a:t>
            </a:r>
            <a:r>
              <a:rPr lang="en-ZA" dirty="0"/>
              <a:t> in New York is in </a:t>
            </a:r>
            <a:r>
              <a:rPr lang="en-ZA" dirty="0" err="1"/>
              <a:t>werklikheid</a:t>
            </a:r>
            <a:r>
              <a:rPr lang="en-ZA" dirty="0"/>
              <a:t> 319 m </a:t>
            </a:r>
            <a:r>
              <a:rPr lang="en-ZA" dirty="0" err="1"/>
              <a:t>hoog</a:t>
            </a:r>
            <a:r>
              <a:rPr lang="en-ZA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F1DE22-AD6B-4548-9450-8B1CE1391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049" y="3146901"/>
            <a:ext cx="2658065" cy="34360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4E5A4B-6502-4D27-A932-9BB55072748C}"/>
              </a:ext>
            </a:extLst>
          </p:cNvPr>
          <p:cNvSpPr txBox="1"/>
          <p:nvPr/>
        </p:nvSpPr>
        <p:spPr>
          <a:xfrm>
            <a:off x="7077710" y="3146901"/>
            <a:ext cx="228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Skaaltekening</a:t>
            </a:r>
            <a:r>
              <a:rPr lang="en-ZA" dirty="0"/>
              <a:t> van die </a:t>
            </a:r>
            <a:r>
              <a:rPr lang="en-ZA" dirty="0" err="1"/>
              <a:t>gebou</a:t>
            </a:r>
            <a:endParaRPr lang="en-ZA" dirty="0"/>
          </a:p>
          <a:p>
            <a:r>
              <a:rPr lang="en-ZA" dirty="0"/>
              <a:t>1 : 10 000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7B1A70-3279-4B15-9424-7C6641C9EF9C}"/>
              </a:ext>
            </a:extLst>
          </p:cNvPr>
          <p:cNvCxnSpPr/>
          <p:nvPr/>
        </p:nvCxnSpPr>
        <p:spPr>
          <a:xfrm>
            <a:off x="5212557" y="3243263"/>
            <a:ext cx="0" cy="3186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8F50FB-9EC5-4E37-902F-562C2B16FB5B}"/>
              </a:ext>
            </a:extLst>
          </p:cNvPr>
          <p:cNvSpPr txBox="1"/>
          <p:nvPr/>
        </p:nvSpPr>
        <p:spPr>
          <a:xfrm rot="16200000">
            <a:off x="4903114" y="4680252"/>
            <a:ext cx="100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3,19 cm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1FAEEFD4-7F63-4700-B4F1-1EC953F3DA40}"/>
              </a:ext>
            </a:extLst>
          </p:cNvPr>
          <p:cNvSpPr/>
          <p:nvPr/>
        </p:nvSpPr>
        <p:spPr>
          <a:xfrm>
            <a:off x="9098756" y="3641785"/>
            <a:ext cx="1666240" cy="428446"/>
          </a:xfrm>
          <a:prstGeom prst="borderCallout1">
            <a:avLst>
              <a:gd name="adj1" fmla="val 18750"/>
              <a:gd name="adj2" fmla="val -8333"/>
              <a:gd name="adj3" fmla="val 60286"/>
              <a:gd name="adj4" fmla="val -55482"/>
            </a:avLst>
          </a:prstGeom>
          <a:solidFill>
            <a:srgbClr val="73C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err="1">
                <a:solidFill>
                  <a:schemeClr val="tx1"/>
                </a:solidFill>
              </a:rPr>
              <a:t>Skaalfaktor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FC4E7A9A-9B62-4E1F-B5E4-6497EBEFFFDB}"/>
              </a:ext>
            </a:extLst>
          </p:cNvPr>
          <p:cNvSpPr/>
          <p:nvPr/>
        </p:nvSpPr>
        <p:spPr>
          <a:xfrm>
            <a:off x="9098755" y="4173062"/>
            <a:ext cx="2931319" cy="923330"/>
          </a:xfrm>
          <a:prstGeom prst="borderCallout1">
            <a:avLst>
              <a:gd name="adj1" fmla="val 18750"/>
              <a:gd name="adj2" fmla="val -8333"/>
              <a:gd name="adj3" fmla="val -2043"/>
              <a:gd name="adj4" fmla="val -168216"/>
            </a:avLst>
          </a:prstGeom>
          <a:solidFill>
            <a:srgbClr val="73C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Wat </a:t>
            </a:r>
            <a:r>
              <a:rPr lang="en-ZA" b="1" dirty="0" err="1">
                <a:solidFill>
                  <a:schemeClr val="tx1"/>
                </a:solidFill>
              </a:rPr>
              <a:t>doen</a:t>
            </a:r>
            <a:r>
              <a:rPr lang="en-ZA" b="1" dirty="0">
                <a:solidFill>
                  <a:schemeClr val="tx1"/>
                </a:solidFill>
              </a:rPr>
              <a:t> </a:t>
            </a:r>
            <a:r>
              <a:rPr lang="en-ZA" b="1" dirty="0" err="1">
                <a:solidFill>
                  <a:schemeClr val="tx1"/>
                </a:solidFill>
              </a:rPr>
              <a:t>ek</a:t>
            </a:r>
            <a:r>
              <a:rPr lang="en-ZA" b="1" dirty="0">
                <a:solidFill>
                  <a:schemeClr val="tx1"/>
                </a:solidFill>
              </a:rPr>
              <a:t> met die </a:t>
            </a:r>
            <a:r>
              <a:rPr lang="en-ZA" b="1" dirty="0" err="1">
                <a:solidFill>
                  <a:schemeClr val="tx1"/>
                </a:solidFill>
              </a:rPr>
              <a:t>skaalfaktor</a:t>
            </a:r>
            <a:r>
              <a:rPr lang="en-ZA" b="1" dirty="0">
                <a:solidFill>
                  <a:schemeClr val="tx1"/>
                </a:solidFill>
              </a:rPr>
              <a:t> om die </a:t>
            </a:r>
            <a:r>
              <a:rPr lang="en-ZA" b="1" dirty="0" err="1">
                <a:solidFill>
                  <a:schemeClr val="tx1"/>
                </a:solidFill>
              </a:rPr>
              <a:t>werklike</a:t>
            </a:r>
            <a:r>
              <a:rPr lang="en-ZA" b="1" dirty="0">
                <a:solidFill>
                  <a:schemeClr val="tx1"/>
                </a:solidFill>
              </a:rPr>
              <a:t> </a:t>
            </a:r>
            <a:r>
              <a:rPr lang="en-ZA" b="1" dirty="0" err="1">
                <a:solidFill>
                  <a:schemeClr val="tx1"/>
                </a:solidFill>
              </a:rPr>
              <a:t>grootte</a:t>
            </a:r>
            <a:r>
              <a:rPr lang="en-ZA" b="1" dirty="0">
                <a:solidFill>
                  <a:schemeClr val="tx1"/>
                </a:solidFill>
              </a:rPr>
              <a:t> </a:t>
            </a:r>
            <a:r>
              <a:rPr lang="en-ZA" b="1" dirty="0" err="1">
                <a:solidFill>
                  <a:schemeClr val="tx1"/>
                </a:solidFill>
              </a:rPr>
              <a:t>te</a:t>
            </a:r>
            <a:r>
              <a:rPr lang="en-ZA" b="1" dirty="0">
                <a:solidFill>
                  <a:schemeClr val="tx1"/>
                </a:solidFill>
              </a:rPr>
              <a:t> </a:t>
            </a:r>
            <a:r>
              <a:rPr lang="en-ZA" b="1" dirty="0" err="1">
                <a:solidFill>
                  <a:schemeClr val="tx1"/>
                </a:solidFill>
              </a:rPr>
              <a:t>kry</a:t>
            </a:r>
            <a:r>
              <a:rPr lang="en-ZA" b="1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llout: Line 18">
                <a:extLst>
                  <a:ext uri="{FF2B5EF4-FFF2-40B4-BE49-F238E27FC236}">
                    <a16:creationId xmlns:a16="http://schemas.microsoft.com/office/drawing/2014/main" id="{69BDD61F-673E-4B25-9B2D-34A5E7480125}"/>
                  </a:ext>
                </a:extLst>
              </p:cNvPr>
              <p:cNvSpPr/>
              <p:nvPr/>
            </p:nvSpPr>
            <p:spPr>
              <a:xfrm>
                <a:off x="9098755" y="5209224"/>
                <a:ext cx="2931318" cy="634363"/>
              </a:xfrm>
              <a:prstGeom prst="borderCallout1">
                <a:avLst>
                  <a:gd name="adj1" fmla="val 18750"/>
                  <a:gd name="adj2" fmla="val -8333"/>
                  <a:gd name="adj3" fmla="val -39267"/>
                  <a:gd name="adj4" fmla="val -116109"/>
                </a:avLst>
              </a:prstGeom>
              <a:solidFill>
                <a:srgbClr val="73C9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ZA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𝟗𝟎𝟎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llout: Line 18">
                <a:extLst>
                  <a:ext uri="{FF2B5EF4-FFF2-40B4-BE49-F238E27FC236}">
                    <a16:creationId xmlns:a16="http://schemas.microsoft.com/office/drawing/2014/main" id="{69BDD61F-673E-4B25-9B2D-34A5E7480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55" y="5209224"/>
                <a:ext cx="2931318" cy="634363"/>
              </a:xfrm>
              <a:prstGeom prst="borderCallout1">
                <a:avLst>
                  <a:gd name="adj1" fmla="val 18750"/>
                  <a:gd name="adj2" fmla="val -8333"/>
                  <a:gd name="adj3" fmla="val -39267"/>
                  <a:gd name="adj4" fmla="val -11610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FDB6521C-8A4F-4CE9-9965-D16AB5A0844A}"/>
                  </a:ext>
                </a:extLst>
              </p:cNvPr>
              <p:cNvSpPr/>
              <p:nvPr/>
            </p:nvSpPr>
            <p:spPr>
              <a:xfrm>
                <a:off x="9098756" y="5937927"/>
                <a:ext cx="2931318" cy="634363"/>
              </a:xfrm>
              <a:prstGeom prst="borderCallout1">
                <a:avLst>
                  <a:gd name="adj1" fmla="val 18750"/>
                  <a:gd name="adj2" fmla="val -8333"/>
                  <a:gd name="adj3" fmla="val 17040"/>
                  <a:gd name="adj4" fmla="val -5467"/>
                </a:avLst>
              </a:prstGeom>
              <a:solidFill>
                <a:srgbClr val="73C9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𝟑𝟏𝟗𝟎𝟎</m:t>
                          </m:r>
                        </m:num>
                        <m:den>
                          <m:r>
                            <a:rPr lang="en-Z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𝟑𝟏𝟗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llout: Line 19">
                <a:extLst>
                  <a:ext uri="{FF2B5EF4-FFF2-40B4-BE49-F238E27FC236}">
                    <a16:creationId xmlns:a16="http://schemas.microsoft.com/office/drawing/2014/main" id="{FDB6521C-8A4F-4CE9-9965-D16AB5A0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56" y="5937927"/>
                <a:ext cx="2931318" cy="634363"/>
              </a:xfrm>
              <a:prstGeom prst="borderCallout1">
                <a:avLst>
                  <a:gd name="adj1" fmla="val 18750"/>
                  <a:gd name="adj2" fmla="val -8333"/>
                  <a:gd name="adj3" fmla="val 17040"/>
                  <a:gd name="adj4" fmla="val -54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5F312-DBDC-4FDC-AB11-CABA26904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6240"/>
          </a:xfrm>
        </p:spPr>
        <p:txBody>
          <a:bodyPr>
            <a:normAutofit fontScale="90000"/>
          </a:bodyPr>
          <a:lstStyle/>
          <a:p>
            <a:r>
              <a:rPr lang="en-ZA" dirty="0"/>
              <a:t>RIGTING &amp; METODE VAN MEET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762BC1-3141-4333-9B92-847774A0C8ED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EF57D9CC-08A6-478B-814B-6ABEFFF00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28AD2B-688D-48F8-B1C3-3B69E34A1710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C6AD04-2815-445E-A659-0A9E22F7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794318"/>
            <a:ext cx="65532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1FC40-10F8-4511-9635-E7D75792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" y="670561"/>
            <a:ext cx="6986399" cy="5888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6C5DD-7795-4AF2-B515-892E2E7F2089}"/>
              </a:ext>
            </a:extLst>
          </p:cNvPr>
          <p:cNvSpPr txBox="1"/>
          <p:nvPr/>
        </p:nvSpPr>
        <p:spPr>
          <a:xfrm>
            <a:off x="7330440" y="1859282"/>
            <a:ext cx="417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In </a:t>
            </a:r>
            <a:r>
              <a:rPr lang="en-ZA" dirty="0" err="1"/>
              <a:t>watter</a:t>
            </a:r>
            <a:r>
              <a:rPr lang="en-ZA" dirty="0"/>
              <a:t> </a:t>
            </a:r>
            <a:r>
              <a:rPr lang="en-ZA" dirty="0" err="1"/>
              <a:t>algemene</a:t>
            </a:r>
            <a:r>
              <a:rPr lang="en-ZA" dirty="0"/>
              <a:t> </a:t>
            </a:r>
            <a:r>
              <a:rPr lang="en-ZA" dirty="0" err="1"/>
              <a:t>rigting</a:t>
            </a:r>
            <a:r>
              <a:rPr lang="en-ZA" dirty="0"/>
              <a:t> </a:t>
            </a:r>
            <a:r>
              <a:rPr lang="en-ZA" dirty="0" err="1"/>
              <a:t>lê</a:t>
            </a:r>
            <a:r>
              <a:rPr lang="en-ZA" dirty="0"/>
              <a:t> Durban </a:t>
            </a:r>
            <a:r>
              <a:rPr lang="en-ZA" dirty="0" err="1"/>
              <a:t>vanaf</a:t>
            </a:r>
            <a:r>
              <a:rPr lang="en-ZA" dirty="0"/>
              <a:t> Johannesburg?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88CAE6-57EA-4CC9-9800-44185A26E56D}"/>
              </a:ext>
            </a:extLst>
          </p:cNvPr>
          <p:cNvSpPr/>
          <p:nvPr/>
        </p:nvSpPr>
        <p:spPr>
          <a:xfrm>
            <a:off x="213359" y="1127762"/>
            <a:ext cx="64008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4EFDF14-23BA-4AD1-BF96-B3C373D0BC1E}"/>
              </a:ext>
            </a:extLst>
          </p:cNvPr>
          <p:cNvSpPr/>
          <p:nvPr/>
        </p:nvSpPr>
        <p:spPr>
          <a:xfrm>
            <a:off x="929640" y="1127762"/>
            <a:ext cx="243840" cy="7315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C00A59E-FB00-4CAB-82A5-86B40FCA4B23}"/>
              </a:ext>
            </a:extLst>
          </p:cNvPr>
          <p:cNvSpPr/>
          <p:nvPr/>
        </p:nvSpPr>
        <p:spPr>
          <a:xfrm>
            <a:off x="3368040" y="1127762"/>
            <a:ext cx="3032760" cy="3017520"/>
          </a:xfrm>
          <a:prstGeom prst="plus">
            <a:avLst>
              <a:gd name="adj" fmla="val 48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92B918-38D8-4DF5-B394-176E1F7FD924}"/>
              </a:ext>
            </a:extLst>
          </p:cNvPr>
          <p:cNvCxnSpPr/>
          <p:nvPr/>
        </p:nvCxnSpPr>
        <p:spPr>
          <a:xfrm>
            <a:off x="4876800" y="2590800"/>
            <a:ext cx="1112520" cy="1554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29918A-19BC-4C15-A0B7-ADA34457CD4F}"/>
              </a:ext>
            </a:extLst>
          </p:cNvPr>
          <p:cNvSpPr txBox="1"/>
          <p:nvPr/>
        </p:nvSpPr>
        <p:spPr>
          <a:xfrm>
            <a:off x="7330440" y="2527636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/>
              <a:t>Suid-oos</a:t>
            </a:r>
            <a:endParaRPr lang="en-ZA" b="1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61B21F3-B968-405C-9866-2B7CCF2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1FC40-10F8-4511-9635-E7D75792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" y="670561"/>
            <a:ext cx="6986399" cy="5888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6C5DD-7795-4AF2-B515-892E2E7F2089}"/>
              </a:ext>
            </a:extLst>
          </p:cNvPr>
          <p:cNvSpPr txBox="1"/>
          <p:nvPr/>
        </p:nvSpPr>
        <p:spPr>
          <a:xfrm>
            <a:off x="7330440" y="1859282"/>
            <a:ext cx="12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NOG EEN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88CAE6-57EA-4CC9-9800-44185A26E56D}"/>
              </a:ext>
            </a:extLst>
          </p:cNvPr>
          <p:cNvSpPr/>
          <p:nvPr/>
        </p:nvSpPr>
        <p:spPr>
          <a:xfrm>
            <a:off x="213359" y="1127762"/>
            <a:ext cx="64008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4EFDF14-23BA-4AD1-BF96-B3C373D0BC1E}"/>
              </a:ext>
            </a:extLst>
          </p:cNvPr>
          <p:cNvSpPr/>
          <p:nvPr/>
        </p:nvSpPr>
        <p:spPr>
          <a:xfrm>
            <a:off x="929640" y="1127762"/>
            <a:ext cx="243840" cy="7315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C00A59E-FB00-4CAB-82A5-86B40FCA4B23}"/>
              </a:ext>
            </a:extLst>
          </p:cNvPr>
          <p:cNvSpPr/>
          <p:nvPr/>
        </p:nvSpPr>
        <p:spPr>
          <a:xfrm>
            <a:off x="4564380" y="2636522"/>
            <a:ext cx="3032760" cy="3017520"/>
          </a:xfrm>
          <a:prstGeom prst="plus">
            <a:avLst>
              <a:gd name="adj" fmla="val 48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92B918-38D8-4DF5-B394-176E1F7FD924}"/>
              </a:ext>
            </a:extLst>
          </p:cNvPr>
          <p:cNvCxnSpPr>
            <a:cxnSpLocks/>
          </p:cNvCxnSpPr>
          <p:nvPr/>
        </p:nvCxnSpPr>
        <p:spPr>
          <a:xfrm flipH="1" flipV="1">
            <a:off x="4892040" y="2636522"/>
            <a:ext cx="1188720" cy="1508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61B21F3-B968-405C-9866-2B7CCF2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48D059-D68E-4905-8C81-0D91A5F9F3BF}"/>
              </a:ext>
            </a:extLst>
          </p:cNvPr>
          <p:cNvSpPr txBox="1"/>
          <p:nvPr/>
        </p:nvSpPr>
        <p:spPr>
          <a:xfrm>
            <a:off x="7330440" y="2584814"/>
            <a:ext cx="417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In </a:t>
            </a:r>
            <a:r>
              <a:rPr lang="en-ZA" dirty="0" err="1"/>
              <a:t>watter</a:t>
            </a:r>
            <a:r>
              <a:rPr lang="en-ZA" dirty="0"/>
              <a:t> </a:t>
            </a:r>
            <a:r>
              <a:rPr lang="en-ZA" dirty="0" err="1"/>
              <a:t>algemene</a:t>
            </a:r>
            <a:r>
              <a:rPr lang="en-ZA" dirty="0"/>
              <a:t> </a:t>
            </a:r>
            <a:r>
              <a:rPr lang="en-ZA" dirty="0" err="1"/>
              <a:t>rigting</a:t>
            </a:r>
            <a:r>
              <a:rPr lang="en-ZA" dirty="0"/>
              <a:t> </a:t>
            </a:r>
            <a:r>
              <a:rPr lang="en-ZA" dirty="0" err="1"/>
              <a:t>lê</a:t>
            </a:r>
            <a:r>
              <a:rPr lang="en-ZA" dirty="0"/>
              <a:t> Johannesburg </a:t>
            </a:r>
            <a:r>
              <a:rPr lang="en-ZA" dirty="0" err="1"/>
              <a:t>vanaf</a:t>
            </a:r>
            <a:r>
              <a:rPr lang="en-ZA" dirty="0"/>
              <a:t> Durban?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3C130-C95B-4A19-8608-3AA131A096A9}"/>
              </a:ext>
            </a:extLst>
          </p:cNvPr>
          <p:cNvSpPr txBox="1"/>
          <p:nvPr/>
        </p:nvSpPr>
        <p:spPr>
          <a:xfrm>
            <a:off x="7330440" y="3587345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Noord-</a:t>
            </a:r>
            <a:r>
              <a:rPr lang="en-ZA" b="1" dirty="0" err="1"/>
              <a:t>wes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1998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1FC40-10F8-4511-9635-E7D75792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" y="670561"/>
            <a:ext cx="6986399" cy="5888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6C5DD-7795-4AF2-B515-892E2E7F2089}"/>
              </a:ext>
            </a:extLst>
          </p:cNvPr>
          <p:cNvSpPr txBox="1"/>
          <p:nvPr/>
        </p:nvSpPr>
        <p:spPr>
          <a:xfrm>
            <a:off x="7330439" y="1859282"/>
            <a:ext cx="464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Gebruik</a:t>
            </a:r>
            <a:r>
              <a:rPr lang="en-ZA" dirty="0"/>
              <a:t> die </a:t>
            </a:r>
            <a:r>
              <a:rPr lang="en-ZA" dirty="0" err="1"/>
              <a:t>skaal</a:t>
            </a:r>
            <a:r>
              <a:rPr lang="en-ZA" dirty="0"/>
              <a:t> </a:t>
            </a:r>
            <a:r>
              <a:rPr lang="en-ZA" dirty="0" err="1"/>
              <a:t>en</a:t>
            </a:r>
            <a:r>
              <a:rPr lang="en-ZA" dirty="0"/>
              <a:t> </a:t>
            </a:r>
            <a:r>
              <a:rPr lang="en-ZA" dirty="0" err="1"/>
              <a:t>bereken</a:t>
            </a:r>
            <a:r>
              <a:rPr lang="en-ZA" dirty="0"/>
              <a:t> die </a:t>
            </a:r>
            <a:r>
              <a:rPr lang="en-ZA" dirty="0" err="1"/>
              <a:t>werklike</a:t>
            </a:r>
            <a:r>
              <a:rPr lang="en-ZA" dirty="0"/>
              <a:t> </a:t>
            </a:r>
            <a:r>
              <a:rPr lang="en-ZA" dirty="0" err="1"/>
              <a:t>afstand</a:t>
            </a:r>
            <a:r>
              <a:rPr lang="en-ZA" dirty="0"/>
              <a:t> (</a:t>
            </a:r>
            <a:r>
              <a:rPr lang="en-ZA" dirty="0" err="1"/>
              <a:t>soos</a:t>
            </a:r>
            <a:r>
              <a:rPr lang="en-ZA" dirty="0"/>
              <a:t> die </a:t>
            </a:r>
            <a:r>
              <a:rPr lang="en-ZA" dirty="0" err="1"/>
              <a:t>kraai</a:t>
            </a:r>
            <a:r>
              <a:rPr lang="en-ZA" dirty="0"/>
              <a:t> </a:t>
            </a:r>
            <a:r>
              <a:rPr lang="en-ZA" dirty="0" err="1"/>
              <a:t>vlieg</a:t>
            </a:r>
            <a:r>
              <a:rPr lang="en-ZA" dirty="0"/>
              <a:t>) </a:t>
            </a:r>
            <a:r>
              <a:rPr lang="en-ZA" dirty="0" err="1"/>
              <a:t>vanaf</a:t>
            </a:r>
            <a:r>
              <a:rPr lang="en-ZA" dirty="0"/>
              <a:t> Port Elizabeth </a:t>
            </a:r>
            <a:r>
              <a:rPr lang="en-ZA" dirty="0" err="1"/>
              <a:t>na</a:t>
            </a:r>
            <a:r>
              <a:rPr lang="en-ZA" dirty="0"/>
              <a:t> Johannesburg.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92B918-38D8-4DF5-B394-176E1F7FD924}"/>
              </a:ext>
            </a:extLst>
          </p:cNvPr>
          <p:cNvCxnSpPr>
            <a:cxnSpLocks/>
          </p:cNvCxnSpPr>
          <p:nvPr/>
        </p:nvCxnSpPr>
        <p:spPr>
          <a:xfrm flipV="1">
            <a:off x="3962400" y="2636522"/>
            <a:ext cx="929640" cy="3139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61B21F3-B968-405C-9866-2B7CCF2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48D059-D68E-4905-8C81-0D91A5F9F3BF}"/>
              </a:ext>
            </a:extLst>
          </p:cNvPr>
          <p:cNvSpPr txBox="1"/>
          <p:nvPr/>
        </p:nvSpPr>
        <p:spPr>
          <a:xfrm>
            <a:off x="7330439" y="2939188"/>
            <a:ext cx="417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Nou</a:t>
            </a:r>
            <a:r>
              <a:rPr lang="en-ZA" dirty="0"/>
              <a:t>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met ‘n </a:t>
            </a:r>
            <a:r>
              <a:rPr lang="en-ZA" dirty="0" err="1"/>
              <a:t>reguitlyn</a:t>
            </a:r>
            <a:r>
              <a:rPr lang="en-ZA" dirty="0"/>
              <a:t> die </a:t>
            </a:r>
            <a:r>
              <a:rPr lang="en-ZA" dirty="0" err="1"/>
              <a:t>afstand</a:t>
            </a:r>
            <a:r>
              <a:rPr lang="en-ZA" dirty="0"/>
              <a:t> meet NADAT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jou</a:t>
            </a:r>
            <a:r>
              <a:rPr lang="en-ZA" dirty="0"/>
              <a:t> </a:t>
            </a:r>
            <a:r>
              <a:rPr lang="en-ZA" dirty="0" err="1"/>
              <a:t>staafskaal-verhouding</a:t>
            </a:r>
            <a:r>
              <a:rPr lang="en-ZA" dirty="0"/>
              <a:t> </a:t>
            </a:r>
            <a:r>
              <a:rPr lang="en-ZA" dirty="0" err="1"/>
              <a:t>gekry</a:t>
            </a:r>
            <a:r>
              <a:rPr lang="en-ZA" dirty="0"/>
              <a:t> het.</a:t>
            </a:r>
          </a:p>
        </p:txBody>
      </p:sp>
    </p:spTree>
    <p:extLst>
      <p:ext uri="{BB962C8B-B14F-4D97-AF65-F5344CB8AC3E}">
        <p14:creationId xmlns:p14="http://schemas.microsoft.com/office/powerpoint/2010/main" val="38752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1FC40-10F8-4511-9635-E7D75792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" y="670561"/>
            <a:ext cx="6986399" cy="5888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6C5DD-7795-4AF2-B515-892E2E7F2089}"/>
              </a:ext>
            </a:extLst>
          </p:cNvPr>
          <p:cNvSpPr txBox="1"/>
          <p:nvPr/>
        </p:nvSpPr>
        <p:spPr>
          <a:xfrm>
            <a:off x="7330439" y="1859282"/>
            <a:ext cx="464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Gebruik</a:t>
            </a:r>
            <a:r>
              <a:rPr lang="en-ZA" dirty="0"/>
              <a:t> die </a:t>
            </a:r>
            <a:r>
              <a:rPr lang="en-ZA" dirty="0" err="1"/>
              <a:t>skaal</a:t>
            </a:r>
            <a:r>
              <a:rPr lang="en-ZA" dirty="0"/>
              <a:t> </a:t>
            </a:r>
            <a:r>
              <a:rPr lang="en-ZA" dirty="0" err="1"/>
              <a:t>en</a:t>
            </a:r>
            <a:r>
              <a:rPr lang="en-ZA" dirty="0"/>
              <a:t> </a:t>
            </a:r>
            <a:r>
              <a:rPr lang="en-ZA" dirty="0" err="1"/>
              <a:t>bereken</a:t>
            </a:r>
            <a:r>
              <a:rPr lang="en-ZA" dirty="0"/>
              <a:t> die </a:t>
            </a:r>
            <a:r>
              <a:rPr lang="en-ZA" dirty="0" err="1"/>
              <a:t>werklike</a:t>
            </a:r>
            <a:r>
              <a:rPr lang="en-ZA" dirty="0"/>
              <a:t> </a:t>
            </a:r>
            <a:r>
              <a:rPr lang="en-ZA" dirty="0" err="1"/>
              <a:t>afstand</a:t>
            </a:r>
            <a:r>
              <a:rPr lang="en-ZA" dirty="0"/>
              <a:t> </a:t>
            </a:r>
            <a:r>
              <a:rPr lang="en-ZA" dirty="0" err="1"/>
              <a:t>vanaf</a:t>
            </a:r>
            <a:r>
              <a:rPr lang="en-ZA" dirty="0"/>
              <a:t> Port Elizabeth </a:t>
            </a:r>
            <a:r>
              <a:rPr lang="en-ZA" dirty="0" err="1"/>
              <a:t>na</a:t>
            </a:r>
            <a:r>
              <a:rPr lang="en-ZA" dirty="0"/>
              <a:t> </a:t>
            </a:r>
            <a:r>
              <a:rPr lang="en-ZA" dirty="0" err="1"/>
              <a:t>Oos</a:t>
            </a:r>
            <a:r>
              <a:rPr lang="en-ZA" dirty="0"/>
              <a:t>-London.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61B21F3-B968-405C-9866-2B7CCF2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48D059-D68E-4905-8C81-0D91A5F9F3BF}"/>
              </a:ext>
            </a:extLst>
          </p:cNvPr>
          <p:cNvSpPr txBox="1"/>
          <p:nvPr/>
        </p:nvSpPr>
        <p:spPr>
          <a:xfrm>
            <a:off x="7330439" y="2939188"/>
            <a:ext cx="417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Nou</a:t>
            </a:r>
            <a:r>
              <a:rPr lang="en-ZA" dirty="0"/>
              <a:t>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die pad </a:t>
            </a:r>
            <a:r>
              <a:rPr lang="en-ZA" dirty="0" err="1"/>
              <a:t>volg</a:t>
            </a:r>
            <a:r>
              <a:rPr lang="en-ZA" dirty="0"/>
              <a:t> om die </a:t>
            </a:r>
            <a:r>
              <a:rPr lang="en-ZA" dirty="0" err="1"/>
              <a:t>afstand</a:t>
            </a:r>
            <a:r>
              <a:rPr lang="en-ZA" dirty="0"/>
              <a:t> </a:t>
            </a:r>
            <a:r>
              <a:rPr lang="en-ZA" dirty="0" err="1"/>
              <a:t>te</a:t>
            </a:r>
            <a:r>
              <a:rPr lang="en-ZA" dirty="0"/>
              <a:t> meet NADAT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jou</a:t>
            </a:r>
            <a:r>
              <a:rPr lang="en-ZA" dirty="0"/>
              <a:t> </a:t>
            </a:r>
            <a:r>
              <a:rPr lang="en-ZA" dirty="0" err="1"/>
              <a:t>staafskaal-verhouding</a:t>
            </a:r>
            <a:r>
              <a:rPr lang="en-ZA" dirty="0"/>
              <a:t> </a:t>
            </a:r>
            <a:r>
              <a:rPr lang="en-ZA" dirty="0" err="1"/>
              <a:t>gekry</a:t>
            </a:r>
            <a:r>
              <a:rPr lang="en-ZA" dirty="0"/>
              <a:t> het.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ED616-EA1E-4EC2-8EE2-5EC8F09378A8}"/>
              </a:ext>
            </a:extLst>
          </p:cNvPr>
          <p:cNvSpPr/>
          <p:nvPr/>
        </p:nvSpPr>
        <p:spPr>
          <a:xfrm>
            <a:off x="3935896" y="5311471"/>
            <a:ext cx="922351" cy="492981"/>
          </a:xfrm>
          <a:custGeom>
            <a:avLst/>
            <a:gdLst>
              <a:gd name="connsiteX0" fmla="*/ 0 w 922351"/>
              <a:gd name="connsiteY0" fmla="*/ 492981 h 492981"/>
              <a:gd name="connsiteX1" fmla="*/ 31805 w 922351"/>
              <a:gd name="connsiteY1" fmla="*/ 453225 h 492981"/>
              <a:gd name="connsiteX2" fmla="*/ 47707 w 922351"/>
              <a:gd name="connsiteY2" fmla="*/ 389614 h 492981"/>
              <a:gd name="connsiteX3" fmla="*/ 71561 w 922351"/>
              <a:gd name="connsiteY3" fmla="*/ 373712 h 492981"/>
              <a:gd name="connsiteX4" fmla="*/ 143123 w 922351"/>
              <a:gd name="connsiteY4" fmla="*/ 357809 h 492981"/>
              <a:gd name="connsiteX5" fmla="*/ 190831 w 922351"/>
              <a:gd name="connsiteY5" fmla="*/ 318052 h 492981"/>
              <a:gd name="connsiteX6" fmla="*/ 238539 w 922351"/>
              <a:gd name="connsiteY6" fmla="*/ 310101 h 492981"/>
              <a:gd name="connsiteX7" fmla="*/ 262393 w 922351"/>
              <a:gd name="connsiteY7" fmla="*/ 294199 h 492981"/>
              <a:gd name="connsiteX8" fmla="*/ 294198 w 922351"/>
              <a:gd name="connsiteY8" fmla="*/ 278296 h 492981"/>
              <a:gd name="connsiteX9" fmla="*/ 310101 w 922351"/>
              <a:gd name="connsiteY9" fmla="*/ 254442 h 492981"/>
              <a:gd name="connsiteX10" fmla="*/ 349857 w 922351"/>
              <a:gd name="connsiteY10" fmla="*/ 246491 h 492981"/>
              <a:gd name="connsiteX11" fmla="*/ 500932 w 922351"/>
              <a:gd name="connsiteY11" fmla="*/ 230588 h 492981"/>
              <a:gd name="connsiteX12" fmla="*/ 524786 w 922351"/>
              <a:gd name="connsiteY12" fmla="*/ 222637 h 492981"/>
              <a:gd name="connsiteX13" fmla="*/ 572494 w 922351"/>
              <a:gd name="connsiteY13" fmla="*/ 214686 h 492981"/>
              <a:gd name="connsiteX14" fmla="*/ 580445 w 922351"/>
              <a:gd name="connsiteY14" fmla="*/ 190832 h 492981"/>
              <a:gd name="connsiteX15" fmla="*/ 620201 w 922351"/>
              <a:gd name="connsiteY15" fmla="*/ 135172 h 492981"/>
              <a:gd name="connsiteX16" fmla="*/ 644055 w 922351"/>
              <a:gd name="connsiteY16" fmla="*/ 87465 h 492981"/>
              <a:gd name="connsiteX17" fmla="*/ 667909 w 922351"/>
              <a:gd name="connsiteY17" fmla="*/ 63611 h 492981"/>
              <a:gd name="connsiteX18" fmla="*/ 715617 w 922351"/>
              <a:gd name="connsiteY18" fmla="*/ 15903 h 492981"/>
              <a:gd name="connsiteX19" fmla="*/ 779227 w 922351"/>
              <a:gd name="connsiteY19" fmla="*/ 0 h 492981"/>
              <a:gd name="connsiteX20" fmla="*/ 834887 w 922351"/>
              <a:gd name="connsiteY20" fmla="*/ 23854 h 492981"/>
              <a:gd name="connsiteX21" fmla="*/ 898497 w 922351"/>
              <a:gd name="connsiteY21" fmla="*/ 31806 h 492981"/>
              <a:gd name="connsiteX22" fmla="*/ 922351 w 922351"/>
              <a:gd name="connsiteY22" fmla="*/ 47708 h 4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2351" h="492981">
                <a:moveTo>
                  <a:pt x="0" y="492981"/>
                </a:moveTo>
                <a:cubicBezTo>
                  <a:pt x="10602" y="479729"/>
                  <a:pt x="22810" y="467616"/>
                  <a:pt x="31805" y="453225"/>
                </a:cubicBezTo>
                <a:cubicBezTo>
                  <a:pt x="58857" y="409942"/>
                  <a:pt x="14204" y="448245"/>
                  <a:pt x="47707" y="389614"/>
                </a:cubicBezTo>
                <a:cubicBezTo>
                  <a:pt x="52448" y="381317"/>
                  <a:pt x="63014" y="377986"/>
                  <a:pt x="71561" y="373712"/>
                </a:cubicBezTo>
                <a:cubicBezTo>
                  <a:pt x="91139" y="363923"/>
                  <a:pt x="124792" y="360864"/>
                  <a:pt x="143123" y="357809"/>
                </a:cubicBezTo>
                <a:cubicBezTo>
                  <a:pt x="154194" y="346738"/>
                  <a:pt x="174227" y="323587"/>
                  <a:pt x="190831" y="318052"/>
                </a:cubicBezTo>
                <a:cubicBezTo>
                  <a:pt x="206126" y="312954"/>
                  <a:pt x="222636" y="312751"/>
                  <a:pt x="238539" y="310101"/>
                </a:cubicBezTo>
                <a:cubicBezTo>
                  <a:pt x="246490" y="304800"/>
                  <a:pt x="254096" y="298940"/>
                  <a:pt x="262393" y="294199"/>
                </a:cubicBezTo>
                <a:cubicBezTo>
                  <a:pt x="272684" y="288318"/>
                  <a:pt x="285092" y="285884"/>
                  <a:pt x="294198" y="278296"/>
                </a:cubicBezTo>
                <a:cubicBezTo>
                  <a:pt x="301539" y="272178"/>
                  <a:pt x="301804" y="259183"/>
                  <a:pt x="310101" y="254442"/>
                </a:cubicBezTo>
                <a:cubicBezTo>
                  <a:pt x="321835" y="247737"/>
                  <a:pt x="336526" y="248713"/>
                  <a:pt x="349857" y="246491"/>
                </a:cubicBezTo>
                <a:cubicBezTo>
                  <a:pt x="412192" y="236102"/>
                  <a:pt x="429275" y="236559"/>
                  <a:pt x="500932" y="230588"/>
                </a:cubicBezTo>
                <a:cubicBezTo>
                  <a:pt x="508883" y="227938"/>
                  <a:pt x="516604" y="224455"/>
                  <a:pt x="524786" y="222637"/>
                </a:cubicBezTo>
                <a:cubicBezTo>
                  <a:pt x="540524" y="219140"/>
                  <a:pt x="558496" y="222685"/>
                  <a:pt x="572494" y="214686"/>
                </a:cubicBezTo>
                <a:cubicBezTo>
                  <a:pt x="579771" y="210528"/>
                  <a:pt x="577144" y="198536"/>
                  <a:pt x="580445" y="190832"/>
                </a:cubicBezTo>
                <a:cubicBezTo>
                  <a:pt x="596143" y="154200"/>
                  <a:pt x="592929" y="162444"/>
                  <a:pt x="620201" y="135172"/>
                </a:cubicBezTo>
                <a:cubicBezTo>
                  <a:pt x="628170" y="111267"/>
                  <a:pt x="626930" y="108015"/>
                  <a:pt x="644055" y="87465"/>
                </a:cubicBezTo>
                <a:cubicBezTo>
                  <a:pt x="651254" y="78826"/>
                  <a:pt x="660710" y="72250"/>
                  <a:pt x="667909" y="63611"/>
                </a:cubicBezTo>
                <a:cubicBezTo>
                  <a:pt x="694178" y="32088"/>
                  <a:pt x="671985" y="40835"/>
                  <a:pt x="715617" y="15903"/>
                </a:cubicBezTo>
                <a:cubicBezTo>
                  <a:pt x="728780" y="8381"/>
                  <a:pt x="769164" y="2013"/>
                  <a:pt x="779227" y="0"/>
                </a:cubicBezTo>
                <a:cubicBezTo>
                  <a:pt x="794895" y="7834"/>
                  <a:pt x="816500" y="20511"/>
                  <a:pt x="834887" y="23854"/>
                </a:cubicBezTo>
                <a:cubicBezTo>
                  <a:pt x="855911" y="27677"/>
                  <a:pt x="877294" y="29155"/>
                  <a:pt x="898497" y="31806"/>
                </a:cubicBezTo>
                <a:lnTo>
                  <a:pt x="922351" y="4770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FD7AF-AFA8-4A95-8657-6F9240075288}"/>
              </a:ext>
            </a:extLst>
          </p:cNvPr>
          <p:cNvSpPr txBox="1"/>
          <p:nvPr/>
        </p:nvSpPr>
        <p:spPr>
          <a:xfrm>
            <a:off x="7330439" y="3851346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Hoe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dit</a:t>
            </a:r>
            <a:r>
              <a:rPr lang="en-ZA" dirty="0"/>
              <a:t> </a:t>
            </a:r>
            <a:r>
              <a:rPr lang="en-ZA" dirty="0" err="1"/>
              <a:t>regkry</a:t>
            </a:r>
            <a:r>
              <a:rPr lang="en-ZA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9B48D-F579-4CF1-951A-98EE140B6D9A}"/>
              </a:ext>
            </a:extLst>
          </p:cNvPr>
          <p:cNvSpPr txBox="1"/>
          <p:nvPr/>
        </p:nvSpPr>
        <p:spPr>
          <a:xfrm>
            <a:off x="7330439" y="4301887"/>
            <a:ext cx="417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Met ‘n </a:t>
            </a:r>
            <a:r>
              <a:rPr lang="en-ZA" dirty="0" err="1"/>
              <a:t>stukkie</a:t>
            </a:r>
            <a:r>
              <a:rPr lang="en-ZA" dirty="0"/>
              <a:t> </a:t>
            </a:r>
            <a:r>
              <a:rPr lang="en-ZA" dirty="0" err="1"/>
              <a:t>tou</a:t>
            </a:r>
            <a:r>
              <a:rPr lang="en-ZA" dirty="0"/>
              <a:t> wat </a:t>
            </a:r>
            <a:r>
              <a:rPr lang="en-ZA" dirty="0" err="1"/>
              <a:t>nie</a:t>
            </a:r>
            <a:r>
              <a:rPr lang="en-ZA" dirty="0"/>
              <a:t> </a:t>
            </a:r>
            <a:r>
              <a:rPr lang="en-ZA" dirty="0" err="1"/>
              <a:t>rek</a:t>
            </a:r>
            <a:r>
              <a:rPr lang="en-ZA" dirty="0"/>
              <a:t> </a:t>
            </a:r>
            <a:r>
              <a:rPr lang="en-ZA" dirty="0" err="1"/>
              <a:t>nie</a:t>
            </a:r>
            <a:r>
              <a:rPr lang="en-ZA" dirty="0"/>
              <a:t> of met </a:t>
            </a:r>
            <a:r>
              <a:rPr lang="en-ZA" dirty="0" err="1"/>
              <a:t>jou</a:t>
            </a:r>
            <a:r>
              <a:rPr lang="en-ZA" dirty="0"/>
              <a:t> </a:t>
            </a:r>
            <a:r>
              <a:rPr lang="en-ZA" dirty="0" err="1"/>
              <a:t>liniaal</a:t>
            </a:r>
            <a:r>
              <a:rPr lang="en-ZA" dirty="0"/>
              <a:t> </a:t>
            </a:r>
            <a:r>
              <a:rPr lang="en-ZA" dirty="0" err="1"/>
              <a:t>padlangs</a:t>
            </a:r>
            <a:r>
              <a:rPr lang="en-ZA" dirty="0"/>
              <a:t> meet.</a:t>
            </a:r>
          </a:p>
        </p:txBody>
      </p:sp>
    </p:spTree>
    <p:extLst>
      <p:ext uri="{BB962C8B-B14F-4D97-AF65-F5344CB8AC3E}">
        <p14:creationId xmlns:p14="http://schemas.microsoft.com/office/powerpoint/2010/main" val="2905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26C5DD-7795-4AF2-B515-892E2E7F2089}"/>
                  </a:ext>
                </a:extLst>
              </p:cNvPr>
              <p:cNvSpPr txBox="1"/>
              <p:nvPr/>
            </p:nvSpPr>
            <p:spPr>
              <a:xfrm>
                <a:off x="153816" y="315924"/>
                <a:ext cx="68621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Jy </a:t>
                </a:r>
                <a:r>
                  <a:rPr lang="en-ZA" dirty="0" err="1"/>
                  <a:t>vertrek</a:t>
                </a:r>
                <a:r>
                  <a:rPr lang="en-ZA" dirty="0"/>
                  <a:t> </a:t>
                </a:r>
                <a:r>
                  <a:rPr lang="en-ZA" dirty="0">
                    <a:highlight>
                      <a:srgbClr val="FFFF00"/>
                    </a:highlight>
                  </a:rPr>
                  <a:t>10:15 </a:t>
                </a:r>
                <a:r>
                  <a:rPr lang="en-ZA" dirty="0"/>
                  <a:t>die </a:t>
                </a:r>
                <a:r>
                  <a:rPr lang="en-ZA" dirty="0" err="1"/>
                  <a:t>oggend</a:t>
                </a:r>
                <a:r>
                  <a:rPr lang="en-ZA" dirty="0"/>
                  <a:t> </a:t>
                </a:r>
                <a:r>
                  <a:rPr lang="en-ZA" dirty="0" err="1"/>
                  <a:t>vanaf</a:t>
                </a:r>
                <a:r>
                  <a:rPr lang="en-ZA" dirty="0"/>
                  <a:t> </a:t>
                </a:r>
                <a:r>
                  <a:rPr lang="en-ZA" dirty="0" err="1"/>
                  <a:t>Magaliesburg</a:t>
                </a:r>
                <a:r>
                  <a:rPr lang="en-ZA" dirty="0"/>
                  <a:t> </a:t>
                </a:r>
                <a:r>
                  <a:rPr lang="en-ZA" dirty="0" err="1"/>
                  <a:t>na</a:t>
                </a:r>
                <a:r>
                  <a:rPr lang="en-ZA" dirty="0"/>
                  <a:t> </a:t>
                </a:r>
                <a:r>
                  <a:rPr lang="en-ZA" dirty="0" err="1"/>
                  <a:t>Swartruggens</a:t>
                </a:r>
                <a:r>
                  <a:rPr lang="en-ZA" dirty="0"/>
                  <a:t> </a:t>
                </a:r>
                <a:r>
                  <a:rPr lang="en-ZA" dirty="0" err="1"/>
                  <a:t>en</a:t>
                </a:r>
                <a:r>
                  <a:rPr lang="en-ZA" dirty="0"/>
                  <a:t> </a:t>
                </a:r>
                <a:r>
                  <a:rPr lang="en-ZA" dirty="0" err="1"/>
                  <a:t>ry</a:t>
                </a:r>
                <a:r>
                  <a:rPr lang="en-ZA" dirty="0"/>
                  <a:t> die </a:t>
                </a:r>
                <a:r>
                  <a:rPr lang="en-ZA" dirty="0" err="1"/>
                  <a:t>kortste</a:t>
                </a:r>
                <a:r>
                  <a:rPr lang="en-ZA" dirty="0"/>
                  <a:t> </a:t>
                </a:r>
                <a:r>
                  <a:rPr lang="en-ZA" dirty="0" err="1"/>
                  <a:t>roete</a:t>
                </a:r>
                <a:r>
                  <a:rPr lang="en-ZA" dirty="0"/>
                  <a:t>. </a:t>
                </a:r>
                <a:r>
                  <a:rPr lang="en-ZA" dirty="0" err="1"/>
                  <a:t>Bereken</a:t>
                </a:r>
                <a:r>
                  <a:rPr lang="en-ZA" dirty="0"/>
                  <a:t> </a:t>
                </a:r>
                <a:r>
                  <a:rPr lang="en-ZA" dirty="0">
                    <a:highlight>
                      <a:srgbClr val="FFFF00"/>
                    </a:highlight>
                  </a:rPr>
                  <a:t>hoe </a:t>
                </a:r>
                <a:r>
                  <a:rPr lang="en-ZA" dirty="0" err="1">
                    <a:highlight>
                      <a:srgbClr val="FFFF00"/>
                    </a:highlight>
                  </a:rPr>
                  <a:t>laat</a:t>
                </a:r>
                <a:r>
                  <a:rPr lang="en-ZA" dirty="0">
                    <a:highlight>
                      <a:srgbClr val="FFFF00"/>
                    </a:highlight>
                  </a:rPr>
                  <a:t> </a:t>
                </a:r>
                <a:r>
                  <a:rPr lang="en-ZA" dirty="0" err="1"/>
                  <a:t>jy</a:t>
                </a:r>
                <a:r>
                  <a:rPr lang="en-ZA" dirty="0"/>
                  <a:t> </a:t>
                </a:r>
                <a:r>
                  <a:rPr lang="en-ZA" dirty="0" err="1"/>
                  <a:t>sal</a:t>
                </a:r>
                <a:r>
                  <a:rPr lang="en-ZA" dirty="0"/>
                  <a:t> </a:t>
                </a:r>
                <a:r>
                  <a:rPr lang="en-ZA" dirty="0" err="1"/>
                  <a:t>arriveer</a:t>
                </a:r>
                <a:r>
                  <a:rPr lang="en-ZA" dirty="0"/>
                  <a:t> in </a:t>
                </a:r>
                <a:r>
                  <a:rPr lang="en-ZA" dirty="0" err="1"/>
                  <a:t>Swartruggens</a:t>
                </a:r>
                <a:r>
                  <a:rPr lang="en-ZA" dirty="0"/>
                  <a:t> </a:t>
                </a:r>
                <a:r>
                  <a:rPr lang="en-ZA" dirty="0" err="1"/>
                  <a:t>indien</a:t>
                </a:r>
                <a:r>
                  <a:rPr lang="en-ZA" dirty="0"/>
                  <a:t> </a:t>
                </a:r>
                <a:r>
                  <a:rPr lang="en-ZA" dirty="0" err="1"/>
                  <a:t>jy</a:t>
                </a:r>
                <a:r>
                  <a:rPr lang="en-ZA" dirty="0"/>
                  <a:t> ‘n </a:t>
                </a:r>
                <a:r>
                  <a:rPr lang="en-ZA" dirty="0" err="1"/>
                  <a:t>gemiddelde</a:t>
                </a:r>
                <a:r>
                  <a:rPr lang="en-ZA" dirty="0"/>
                  <a:t> </a:t>
                </a:r>
                <a:r>
                  <a:rPr lang="en-ZA" dirty="0" err="1"/>
                  <a:t>spoed</a:t>
                </a:r>
                <a:r>
                  <a:rPr lang="en-ZA" dirty="0"/>
                  <a:t> van 95 km/h ry. </a:t>
                </a:r>
                <a:r>
                  <a:rPr lang="en-ZA" dirty="0" err="1"/>
                  <a:t>Jy</a:t>
                </a:r>
                <a:r>
                  <a:rPr lang="en-ZA" dirty="0"/>
                  <a:t> </a:t>
                </a:r>
                <a:r>
                  <a:rPr lang="en-ZA" dirty="0" err="1"/>
                  <a:t>kan</a:t>
                </a:r>
                <a:r>
                  <a:rPr lang="en-ZA" dirty="0"/>
                  <a:t> die </a:t>
                </a:r>
                <a:r>
                  <a:rPr lang="en-ZA" dirty="0" err="1"/>
                  <a:t>volgende</a:t>
                </a:r>
                <a:r>
                  <a:rPr lang="en-ZA" dirty="0"/>
                  <a:t> </a:t>
                </a:r>
                <a:r>
                  <a:rPr lang="en-ZA" dirty="0" err="1"/>
                  <a:t>formule</a:t>
                </a:r>
                <a:r>
                  <a:rPr lang="en-ZA" dirty="0"/>
                  <a:t> </a:t>
                </a:r>
                <a:r>
                  <a:rPr lang="en-ZA" dirty="0" err="1"/>
                  <a:t>gebruik</a:t>
                </a:r>
                <a:r>
                  <a:rPr lang="en-ZA" dirty="0"/>
                  <a:t>: 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𝐴𝑓𝑠𝑡𝑎𝑛𝑑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𝑦𝑑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𝑠𝑝𝑜𝑒𝑑</m:t>
                    </m:r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26C5DD-7795-4AF2-B515-892E2E7F2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6" y="315924"/>
                <a:ext cx="6862195" cy="1200329"/>
              </a:xfrm>
              <a:prstGeom prst="rect">
                <a:avLst/>
              </a:prstGeom>
              <a:blipFill>
                <a:blip r:embed="rId2"/>
                <a:stretch>
                  <a:fillRect l="-710" t="-3046" b="-71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61B21F3-B968-405C-9866-2B7CCF24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680" y="0"/>
            <a:ext cx="1666240" cy="1666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48D059-D68E-4905-8C81-0D91A5F9F3BF}"/>
              </a:ext>
            </a:extLst>
          </p:cNvPr>
          <p:cNvSpPr txBox="1"/>
          <p:nvPr/>
        </p:nvSpPr>
        <p:spPr>
          <a:xfrm>
            <a:off x="7178040" y="509954"/>
            <a:ext cx="3180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002060"/>
                </a:solidFill>
              </a:rPr>
              <a:t>Wat </a:t>
            </a:r>
            <a:r>
              <a:rPr lang="en-ZA" b="1" dirty="0" err="1">
                <a:solidFill>
                  <a:srgbClr val="002060"/>
                </a:solidFill>
              </a:rPr>
              <a:t>moet</a:t>
            </a:r>
            <a:r>
              <a:rPr lang="en-ZA" b="1" dirty="0">
                <a:solidFill>
                  <a:srgbClr val="002060"/>
                </a:solidFill>
              </a:rPr>
              <a:t> </a:t>
            </a:r>
            <a:r>
              <a:rPr lang="en-ZA" b="1" dirty="0" err="1">
                <a:solidFill>
                  <a:srgbClr val="002060"/>
                </a:solidFill>
              </a:rPr>
              <a:t>ek</a:t>
            </a:r>
            <a:r>
              <a:rPr lang="en-ZA" b="1" dirty="0">
                <a:solidFill>
                  <a:srgbClr val="002060"/>
                </a:solidFill>
              </a:rPr>
              <a:t> </a:t>
            </a:r>
            <a:r>
              <a:rPr lang="en-ZA" b="1" dirty="0" err="1">
                <a:solidFill>
                  <a:srgbClr val="002060"/>
                </a:solidFill>
              </a:rPr>
              <a:t>alles</a:t>
            </a:r>
            <a:r>
              <a:rPr lang="en-ZA" b="1" dirty="0">
                <a:solidFill>
                  <a:srgbClr val="002060"/>
                </a:solidFill>
              </a:rPr>
              <a:t> </a:t>
            </a:r>
            <a:r>
              <a:rPr lang="en-ZA" b="1" dirty="0" err="1">
                <a:solidFill>
                  <a:srgbClr val="002060"/>
                </a:solidFill>
              </a:rPr>
              <a:t>doen</a:t>
            </a:r>
            <a:r>
              <a:rPr lang="en-ZA" b="1" dirty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rgbClr val="002060"/>
                </a:solidFill>
              </a:rPr>
              <a:t>Tel </a:t>
            </a:r>
            <a:r>
              <a:rPr lang="en-ZA" dirty="0" err="1">
                <a:solidFill>
                  <a:srgbClr val="002060"/>
                </a:solidFill>
              </a:rPr>
              <a:t>afstande</a:t>
            </a:r>
            <a:r>
              <a:rPr lang="en-ZA" dirty="0">
                <a:solidFill>
                  <a:srgbClr val="002060"/>
                </a:solidFill>
              </a:rPr>
              <a:t> </a:t>
            </a:r>
            <a:r>
              <a:rPr lang="en-ZA" dirty="0" err="1">
                <a:solidFill>
                  <a:srgbClr val="002060"/>
                </a:solidFill>
              </a:rPr>
              <a:t>bymekaar</a:t>
            </a:r>
            <a:r>
              <a:rPr lang="en-ZA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 err="1">
                <a:solidFill>
                  <a:srgbClr val="002060"/>
                </a:solidFill>
              </a:rPr>
              <a:t>Teken</a:t>
            </a:r>
            <a:r>
              <a:rPr lang="en-ZA" dirty="0">
                <a:solidFill>
                  <a:srgbClr val="002060"/>
                </a:solidFill>
              </a:rPr>
              <a:t> die </a:t>
            </a:r>
            <a:r>
              <a:rPr lang="en-ZA" dirty="0" err="1">
                <a:solidFill>
                  <a:srgbClr val="002060"/>
                </a:solidFill>
              </a:rPr>
              <a:t>tyd-afstand-spoed-driehoek</a:t>
            </a:r>
            <a:endParaRPr lang="en-ZA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dirty="0" err="1">
                <a:solidFill>
                  <a:srgbClr val="002060"/>
                </a:solidFill>
              </a:rPr>
              <a:t>Bereken</a:t>
            </a:r>
            <a:r>
              <a:rPr lang="en-ZA" dirty="0">
                <a:solidFill>
                  <a:srgbClr val="002060"/>
                </a:solidFill>
              </a:rPr>
              <a:t> hoe lank </a:t>
            </a:r>
            <a:r>
              <a:rPr lang="en-ZA" dirty="0" err="1">
                <a:solidFill>
                  <a:srgbClr val="002060"/>
                </a:solidFill>
              </a:rPr>
              <a:t>dit</a:t>
            </a:r>
            <a:r>
              <a:rPr lang="en-ZA" dirty="0">
                <a:solidFill>
                  <a:srgbClr val="002060"/>
                </a:solidFill>
              </a:rPr>
              <a:t> </a:t>
            </a:r>
            <a:r>
              <a:rPr lang="en-ZA" dirty="0" err="1">
                <a:solidFill>
                  <a:srgbClr val="002060"/>
                </a:solidFill>
              </a:rPr>
              <a:t>gaan</a:t>
            </a:r>
            <a:r>
              <a:rPr lang="en-ZA" dirty="0">
                <a:solidFill>
                  <a:srgbClr val="002060"/>
                </a:solidFill>
              </a:rPr>
              <a:t> neem in </a:t>
            </a:r>
            <a:r>
              <a:rPr lang="en-ZA" dirty="0" err="1">
                <a:solidFill>
                  <a:srgbClr val="002060"/>
                </a:solidFill>
              </a:rPr>
              <a:t>ure</a:t>
            </a:r>
            <a:r>
              <a:rPr lang="en-ZA" dirty="0">
                <a:solidFill>
                  <a:srgbClr val="002060"/>
                </a:solidFill>
              </a:rPr>
              <a:t> </a:t>
            </a:r>
            <a:r>
              <a:rPr lang="en-ZA" dirty="0" err="1">
                <a:solidFill>
                  <a:srgbClr val="002060"/>
                </a:solidFill>
              </a:rPr>
              <a:t>en</a:t>
            </a:r>
            <a:r>
              <a:rPr lang="en-ZA" dirty="0">
                <a:solidFill>
                  <a:srgbClr val="002060"/>
                </a:solidFill>
              </a:rPr>
              <a:t> minute.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 err="1">
                <a:solidFill>
                  <a:srgbClr val="002060"/>
                </a:solidFill>
              </a:rPr>
              <a:t>Bereken</a:t>
            </a:r>
            <a:r>
              <a:rPr lang="en-ZA" dirty="0">
                <a:solidFill>
                  <a:srgbClr val="002060"/>
                </a:solidFill>
              </a:rPr>
              <a:t> hoe </a:t>
            </a:r>
            <a:r>
              <a:rPr lang="en-ZA" dirty="0" err="1">
                <a:solidFill>
                  <a:srgbClr val="002060"/>
                </a:solidFill>
              </a:rPr>
              <a:t>laat</a:t>
            </a:r>
            <a:r>
              <a:rPr lang="en-ZA" dirty="0">
                <a:solidFill>
                  <a:srgbClr val="002060"/>
                </a:solidFill>
              </a:rPr>
              <a:t> </a:t>
            </a:r>
            <a:r>
              <a:rPr lang="en-ZA" dirty="0" err="1">
                <a:solidFill>
                  <a:srgbClr val="002060"/>
                </a:solidFill>
              </a:rPr>
              <a:t>jy</a:t>
            </a:r>
            <a:r>
              <a:rPr lang="en-ZA" dirty="0">
                <a:solidFill>
                  <a:srgbClr val="002060"/>
                </a:solidFill>
              </a:rPr>
              <a:t> </a:t>
            </a:r>
            <a:r>
              <a:rPr lang="en-ZA" dirty="0" err="1">
                <a:solidFill>
                  <a:srgbClr val="002060"/>
                </a:solidFill>
              </a:rPr>
              <a:t>arriveer</a:t>
            </a:r>
            <a:r>
              <a:rPr lang="en-ZA">
                <a:solidFill>
                  <a:srgbClr val="002060"/>
                </a:solidFill>
              </a:rPr>
              <a:t>.</a:t>
            </a:r>
            <a:endParaRPr lang="en-ZA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FD7AF-AFA8-4A95-8657-6F9240075288}"/>
                  </a:ext>
                </a:extLst>
              </p:cNvPr>
              <p:cNvSpPr txBox="1"/>
              <p:nvPr/>
            </p:nvSpPr>
            <p:spPr>
              <a:xfrm>
                <a:off x="7178040" y="2965183"/>
                <a:ext cx="417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/>
                  <a:t>Afstand:   </a:t>
                </a:r>
                <a14:m>
                  <m:oMath xmlns:m="http://schemas.openxmlformats.org/officeDocument/2006/math"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𝟕𝟏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𝟏𝟎𝟕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1" i="1" dirty="0" smtClean="0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Z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FD7AF-AFA8-4A95-8657-6F9240075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40" y="2965183"/>
                <a:ext cx="4175760" cy="369332"/>
              </a:xfrm>
              <a:prstGeom prst="rect">
                <a:avLst/>
              </a:prstGeom>
              <a:blipFill>
                <a:blip r:embed="rId4"/>
                <a:stretch>
                  <a:fillRect l="-1314" t="-8197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59B48D-F579-4CF1-951A-98EE140B6D9A}"/>
                  </a:ext>
                </a:extLst>
              </p:cNvPr>
              <p:cNvSpPr txBox="1"/>
              <p:nvPr/>
            </p:nvSpPr>
            <p:spPr>
              <a:xfrm>
                <a:off x="7178040" y="3404547"/>
                <a:ext cx="2086161" cy="133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dirty="0" smtClean="0">
                          <a:latin typeface="Cambria Math" panose="02040503050406030204" pitchFamily="18" charset="0"/>
                        </a:rPr>
                        <m:t>𝑇𝑦𝑑</m:t>
                      </m:r>
                      <m:r>
                        <a:rPr lang="en-ZA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dirty="0" smtClean="0">
                              <a:latin typeface="Cambria Math" panose="02040503050406030204" pitchFamily="18" charset="0"/>
                            </a:rPr>
                            <m:t>𝑎𝑓𝑠𝑡𝑎𝑛𝑑</m:t>
                          </m:r>
                        </m:num>
                        <m:den>
                          <m:r>
                            <a:rPr lang="en-ZA" b="0" i="1" dirty="0" smtClean="0">
                              <a:latin typeface="Cambria Math" panose="02040503050406030204" pitchFamily="18" charset="0"/>
                            </a:rPr>
                            <m:t>𝑠𝑝𝑜𝑒𝑑</m:t>
                          </m:r>
                        </m:den>
                      </m:f>
                    </m:oMath>
                  </m:oMathPara>
                </a14:m>
                <a:endParaRPr lang="en-ZA" b="0" dirty="0"/>
              </a:p>
              <a:p>
                <a:r>
                  <a:rPr lang="en-ZA" b="0" dirty="0"/>
                  <a:t>        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107,1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endParaRPr lang="en-Z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        =1,1274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𝑢𝑟𝑒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59B48D-F579-4CF1-951A-98EE140B6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40" y="3404547"/>
                <a:ext cx="2086161" cy="1336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BB69268-AF45-40E5-9CE4-F8299C4875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30"/>
          <a:stretch/>
        </p:blipFill>
        <p:spPr>
          <a:xfrm>
            <a:off x="180050" y="1603826"/>
            <a:ext cx="6862195" cy="486437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985AFF-BB50-4CA5-BBDC-21FB565A2AF8}"/>
              </a:ext>
            </a:extLst>
          </p:cNvPr>
          <p:cNvCxnSpPr/>
          <p:nvPr/>
        </p:nvCxnSpPr>
        <p:spPr>
          <a:xfrm>
            <a:off x="3425588" y="5841242"/>
            <a:ext cx="10235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F6AAB4-3500-46D0-BE95-4F9CCA183946}"/>
              </a:ext>
            </a:extLst>
          </p:cNvPr>
          <p:cNvCxnSpPr/>
          <p:nvPr/>
        </p:nvCxnSpPr>
        <p:spPr>
          <a:xfrm>
            <a:off x="2402006" y="4601570"/>
            <a:ext cx="10235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C490190-7E06-4167-B7F2-B004315CE543}"/>
              </a:ext>
            </a:extLst>
          </p:cNvPr>
          <p:cNvSpPr/>
          <p:nvPr/>
        </p:nvSpPr>
        <p:spPr>
          <a:xfrm>
            <a:off x="2402006" y="4776716"/>
            <a:ext cx="614149" cy="368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80713A-9757-4C6F-A3C6-0D6E505AFF79}"/>
              </a:ext>
            </a:extLst>
          </p:cNvPr>
          <p:cNvSpPr/>
          <p:nvPr/>
        </p:nvSpPr>
        <p:spPr>
          <a:xfrm>
            <a:off x="3304072" y="5302223"/>
            <a:ext cx="614149" cy="368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64966-DA5F-40E4-9C79-7DC0DE578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667" t="8262" r="10497" b="73184"/>
          <a:stretch/>
        </p:blipFill>
        <p:spPr>
          <a:xfrm>
            <a:off x="10890231" y="1997406"/>
            <a:ext cx="724014" cy="636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9E9427-5ED6-4E6D-938B-D3BC6D59C483}"/>
                  </a:ext>
                </a:extLst>
              </p:cNvPr>
              <p:cNvSpPr txBox="1"/>
              <p:nvPr/>
            </p:nvSpPr>
            <p:spPr>
              <a:xfrm>
                <a:off x="9477598" y="3429000"/>
                <a:ext cx="27093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𝑢𝑢𝑟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0,1274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×60</m:t>
                          </m:r>
                        </m:e>
                      </m:d>
                    </m:oMath>
                  </m:oMathPara>
                </a14:m>
                <a:endParaRPr lang="en-ZA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𝑢𝑢𝑟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7,644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Z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𝑢𝑢𝑟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𝑚𝑖𝑛𝑢𝑡𝑒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9E9427-5ED6-4E6D-938B-D3BC6D59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598" y="3429000"/>
                <a:ext cx="270932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517F02-7B6C-4F71-9497-794F3149B633}"/>
                  </a:ext>
                </a:extLst>
              </p:cNvPr>
              <p:cNvSpPr txBox="1"/>
              <p:nvPr/>
            </p:nvSpPr>
            <p:spPr>
              <a:xfrm>
                <a:off x="7178040" y="4960954"/>
                <a:ext cx="2825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dirty="0" smtClean="0">
                        <a:latin typeface="Cambria Math" panose="02040503050406030204" pitchFamily="18" charset="0"/>
                      </a:rPr>
                      <m:t>10:15+1 </m:t>
                    </m:r>
                    <m:r>
                      <a:rPr lang="en-ZA" b="0" i="1" dirty="0" smtClean="0">
                        <a:latin typeface="Cambria Math" panose="02040503050406030204" pitchFamily="18" charset="0"/>
                      </a:rPr>
                      <m:t>𝑢𝑢𝑟</m:t>
                    </m:r>
                    <m:r>
                      <a:rPr lang="en-ZA" b="0" i="1" dirty="0" smtClean="0">
                        <a:latin typeface="Cambria Math" panose="02040503050406030204" pitchFamily="18" charset="0"/>
                      </a:rPr>
                      <m:t> 8 </m:t>
                    </m:r>
                    <m:r>
                      <a:rPr lang="en-ZA" b="0" i="1" dirty="0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ZA" dirty="0"/>
                  <a:t>ute</a:t>
                </a:r>
              </a:p>
              <a:p>
                <a14:m>
                  <m:oMath xmlns:m="http://schemas.openxmlformats.org/officeDocument/2006/math">
                    <m:r>
                      <a:rPr lang="en-Z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ZA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ZA" b="1" i="1" smtClean="0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ZA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b="1" dirty="0" err="1"/>
                  <a:t>sal</a:t>
                </a:r>
                <a:r>
                  <a:rPr lang="en-ZA" b="1" dirty="0"/>
                  <a:t> </a:t>
                </a:r>
                <a:r>
                  <a:rPr lang="en-ZA" b="1" dirty="0" err="1"/>
                  <a:t>jy</a:t>
                </a:r>
                <a:r>
                  <a:rPr lang="en-ZA" b="1" dirty="0"/>
                  <a:t> </a:t>
                </a:r>
                <a:r>
                  <a:rPr lang="en-ZA" b="1" dirty="0" err="1"/>
                  <a:t>arriveer</a:t>
                </a:r>
                <a:endParaRPr lang="en-Z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517F02-7B6C-4F71-9497-794F3149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40" y="4960954"/>
                <a:ext cx="2825769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6" grpId="0" animBg="1"/>
      <p:bldP spid="14" grpId="0" animBg="1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CED2FD-4D86-4341-994A-3AB8A3AA2427}"/>
              </a:ext>
            </a:extLst>
          </p:cNvPr>
          <p:cNvSpPr/>
          <p:nvPr/>
        </p:nvSpPr>
        <p:spPr>
          <a:xfrm>
            <a:off x="750627" y="791570"/>
            <a:ext cx="2988860" cy="2183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/>
              <a:t>Die </a:t>
            </a:r>
            <a:r>
              <a:rPr lang="en-ZA" sz="3600" dirty="0" err="1"/>
              <a:t>einde</a:t>
            </a:r>
            <a:endParaRPr lang="en-ZA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D83109-48F6-4F5A-808D-331856C3753A}"/>
              </a:ext>
            </a:extLst>
          </p:cNvPr>
          <p:cNvSpPr/>
          <p:nvPr/>
        </p:nvSpPr>
        <p:spPr>
          <a:xfrm>
            <a:off x="3618932" y="2337179"/>
            <a:ext cx="2988860" cy="2183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/>
              <a:t>Les 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F46AEB-9DAD-4F02-B136-02E2CE10B56B}"/>
              </a:ext>
            </a:extLst>
          </p:cNvPr>
          <p:cNvSpPr/>
          <p:nvPr/>
        </p:nvSpPr>
        <p:spPr>
          <a:xfrm>
            <a:off x="6771564" y="3646227"/>
            <a:ext cx="2988860" cy="2183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 err="1"/>
              <a:t>Modelle</a:t>
            </a:r>
            <a:endParaRPr lang="en-ZA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94EA0-8716-4DCF-B93F-D2C682F7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024" y="0"/>
            <a:ext cx="1670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BF79-06DB-47E8-AD1C-A52468A5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0" y="740344"/>
            <a:ext cx="7047230" cy="2852737"/>
          </a:xfrm>
        </p:spPr>
        <p:txBody>
          <a:bodyPr/>
          <a:lstStyle/>
          <a:p>
            <a:r>
              <a:rPr lang="en-GB" dirty="0"/>
              <a:t>SYFERSKAAL HET SYFERS!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82F41-2E7E-42E5-B6B3-A2FCDCB32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558799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Bv</a:t>
            </a:r>
            <a:r>
              <a:rPr lang="en-GB" dirty="0">
                <a:solidFill>
                  <a:schemeClr val="tx1"/>
                </a:solidFill>
              </a:rPr>
              <a:t>.  1  :  10 000</a:t>
            </a:r>
          </a:p>
          <a:p>
            <a:r>
              <a:rPr lang="en-GB" dirty="0">
                <a:solidFill>
                  <a:schemeClr val="tx1"/>
                </a:solidFill>
              </a:rPr>
              <a:t>NADEEL VAN HIERDIE SOORT SKAAL:  Die </a:t>
            </a:r>
            <a:r>
              <a:rPr lang="en-GB" dirty="0" err="1">
                <a:solidFill>
                  <a:schemeClr val="tx1"/>
                </a:solidFill>
              </a:rPr>
              <a:t>kaart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verklein</a:t>
            </a:r>
            <a:r>
              <a:rPr lang="en-GB" dirty="0">
                <a:solidFill>
                  <a:schemeClr val="tx1"/>
                </a:solidFill>
              </a:rPr>
              <a:t> of </a:t>
            </a:r>
            <a:r>
              <a:rPr lang="en-GB" dirty="0" err="1">
                <a:solidFill>
                  <a:schemeClr val="tx1"/>
                </a:solidFill>
              </a:rPr>
              <a:t>vergroot</a:t>
            </a:r>
            <a:r>
              <a:rPr lang="en-GB" dirty="0">
                <a:solidFill>
                  <a:schemeClr val="tx1"/>
                </a:solidFill>
              </a:rPr>
              <a:t> word </a:t>
            </a:r>
            <a:r>
              <a:rPr lang="en-GB" dirty="0" err="1">
                <a:solidFill>
                  <a:schemeClr val="tx1"/>
                </a:solidFill>
              </a:rPr>
              <a:t>nie</a:t>
            </a:r>
            <a:r>
              <a:rPr lang="en-GB" dirty="0">
                <a:solidFill>
                  <a:schemeClr val="tx1"/>
                </a:solidFill>
              </a:rPr>
              <a:t>, want dan is die </a:t>
            </a:r>
            <a:r>
              <a:rPr lang="en-GB" dirty="0" err="1">
                <a:solidFill>
                  <a:schemeClr val="tx1"/>
                </a:solidFill>
              </a:rPr>
              <a:t>skaal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akkuraat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nie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FD098-9CDC-4AD6-8000-90B58C51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62" y="0"/>
            <a:ext cx="362133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f-ZA" dirty="0"/>
              <a:t>Op ’n plan word die afstand tussen twee plekke gemeet as 65 mm. Bereken die werklike afstand as die </a:t>
            </a:r>
            <a:r>
              <a:rPr lang="af-ZA" u="sng" dirty="0"/>
              <a:t>skaal</a:t>
            </a:r>
            <a:r>
              <a:rPr lang="af-ZA" dirty="0"/>
              <a:t> op die plan soos volg is:</a:t>
            </a:r>
          </a:p>
          <a:p>
            <a:pPr marL="0" indent="0">
              <a:buNone/>
            </a:pPr>
            <a:r>
              <a:rPr lang="af-ZA" dirty="0"/>
              <a:t>1 : 10 000</a:t>
            </a:r>
          </a:p>
          <a:p>
            <a:pPr marL="0" indent="0">
              <a:buNone/>
            </a:pPr>
            <a:endParaRPr lang="af-ZA" dirty="0"/>
          </a:p>
          <a:p>
            <a:pPr marL="0" indent="0">
              <a:buNone/>
            </a:pPr>
            <a:endParaRPr lang="af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09760" cy="1325563"/>
          </a:xfrm>
        </p:spPr>
        <p:txBody>
          <a:bodyPr/>
          <a:lstStyle/>
          <a:p>
            <a:r>
              <a:rPr lang="af-ZA" dirty="0">
                <a:solidFill>
                  <a:schemeClr val="tx1"/>
                </a:solidFill>
              </a:rPr>
              <a:t>Syferskaal : </a:t>
            </a:r>
            <a:r>
              <a:rPr lang="af-ZA" sz="3600" dirty="0">
                <a:solidFill>
                  <a:schemeClr val="tx1"/>
                </a:solidFill>
              </a:rPr>
              <a:t>skakel om van kaart na werklikheid.</a:t>
            </a:r>
            <a:endParaRPr lang="af-ZA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6D14B-700F-4648-84C8-932405C2F91D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707F5-3FC7-4A1B-A785-D80203EB3550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605803C-1D6B-4EF4-98BA-266FB8C7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8C37C-D2FA-4B5F-82EC-46071BA22B8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0FADFA-CD36-4F21-AEB8-413DD2D50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53"/>
          <a:stretch/>
        </p:blipFill>
        <p:spPr>
          <a:xfrm>
            <a:off x="866457" y="3429000"/>
            <a:ext cx="1562100" cy="2500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8D4C22-207B-4A6B-89CB-88D6A79D4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54" y="3234690"/>
            <a:ext cx="3757301" cy="2500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DDED6C8A-9F4E-4306-9DC9-F402EFB9B6F1}"/>
                  </a:ext>
                </a:extLst>
              </p:cNvPr>
              <p:cNvSpPr/>
              <p:nvPr/>
            </p:nvSpPr>
            <p:spPr>
              <a:xfrm>
                <a:off x="2548805" y="3332480"/>
                <a:ext cx="3757301" cy="1228725"/>
              </a:xfrm>
              <a:prstGeom prst="stripedRightArrow">
                <a:avLst/>
              </a:prstGeom>
              <a:solidFill>
                <a:srgbClr val="73C9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𝒎𝒆𝒕</m:t>
                      </m:r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𝒔𝒌𝒂𝒂𝒍</m:t>
                      </m:r>
                    </m:oMath>
                  </m:oMathPara>
                </a14:m>
                <a:endParaRPr lang="en-Z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DDED6C8A-9F4E-4306-9DC9-F402EFB9B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05" y="3332480"/>
                <a:ext cx="3757301" cy="1228725"/>
              </a:xfrm>
              <a:prstGeom prst="striped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D6AFB6-FD22-4BA8-8934-4864420609A2}"/>
                  </a:ext>
                </a:extLst>
              </p:cNvPr>
              <p:cNvSpPr/>
              <p:nvPr/>
            </p:nvSpPr>
            <p:spPr>
              <a:xfrm>
                <a:off x="2548805" y="4456270"/>
                <a:ext cx="3136265" cy="1880077"/>
              </a:xfrm>
              <a:prstGeom prst="rect">
                <a:avLst/>
              </a:prstGeom>
              <a:solidFill>
                <a:srgbClr val="73C9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u="sng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rPr>
                  <a:t>maal met </a:t>
                </a:r>
                <a:r>
                  <a:rPr lang="en-GB" u="sng" dirty="0" err="1">
                    <a:solidFill>
                      <a:sysClr val="windowText" lastClr="000000"/>
                    </a:solidFill>
                    <a:latin typeface="Cambria Math" panose="02040503050406030204" pitchFamily="18" charset="0"/>
                  </a:rPr>
                  <a:t>skaal</a:t>
                </a:r>
                <a:endParaRPr lang="en-GB" b="0" u="sng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ZA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×10 000=650 000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ZA" b="0" dirty="0"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ZA" u="sng" dirty="0" err="1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skakel</a:t>
                </a:r>
                <a:r>
                  <a:rPr lang="en-ZA" u="sng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 mm om </a:t>
                </a:r>
                <a:r>
                  <a:rPr lang="en-ZA" u="sng" dirty="0" err="1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na</a:t>
                </a:r>
                <a:r>
                  <a:rPr lang="en-ZA" u="sng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 meter</a:t>
                </a:r>
                <a:endParaRPr lang="en-ZA" b="0" u="sng" dirty="0"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650 000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ZA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=650 </m:t>
                      </m:r>
                      <m:r>
                        <a:rPr lang="en-ZA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ZA" b="0" dirty="0"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ZA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D6AFB6-FD22-4BA8-8934-486442060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05" y="4456270"/>
                <a:ext cx="3136265" cy="1880077"/>
              </a:xfrm>
              <a:prstGeom prst="rect">
                <a:avLst/>
              </a:prstGeom>
              <a:blipFill>
                <a:blip r:embed="rId6"/>
                <a:stretch>
                  <a:fillRect l="-15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f-ZA" dirty="0"/>
              <a:t>In werklikheid is die afstand tussen twee plekke 650 m. Bereken die lengte in mm op die kaart as die </a:t>
            </a:r>
            <a:r>
              <a:rPr lang="af-ZA" u="sng" dirty="0"/>
              <a:t>skaal</a:t>
            </a:r>
            <a:r>
              <a:rPr lang="af-ZA" dirty="0"/>
              <a:t> op die plan soos volg is:</a:t>
            </a:r>
          </a:p>
          <a:p>
            <a:pPr marL="0" indent="0">
              <a:buNone/>
            </a:pPr>
            <a:r>
              <a:rPr lang="af-ZA" dirty="0"/>
              <a:t>1 : 10 000</a:t>
            </a:r>
          </a:p>
          <a:p>
            <a:pPr marL="0" indent="0">
              <a:buNone/>
            </a:pPr>
            <a:endParaRPr lang="af-ZA" dirty="0"/>
          </a:p>
          <a:p>
            <a:pPr marL="0" indent="0">
              <a:buNone/>
            </a:pPr>
            <a:endParaRPr lang="af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4400" cy="1325563"/>
          </a:xfrm>
        </p:spPr>
        <p:txBody>
          <a:bodyPr/>
          <a:lstStyle/>
          <a:p>
            <a:r>
              <a:rPr lang="af-ZA" dirty="0">
                <a:solidFill>
                  <a:schemeClr val="tx1"/>
                </a:solidFill>
              </a:rPr>
              <a:t>Syferskaal van </a:t>
            </a:r>
            <a:r>
              <a:rPr lang="af-ZA" b="1" dirty="0">
                <a:solidFill>
                  <a:schemeClr val="tx1"/>
                </a:solidFill>
              </a:rPr>
              <a:t>werklikheid</a:t>
            </a:r>
            <a:r>
              <a:rPr lang="af-ZA" dirty="0">
                <a:solidFill>
                  <a:schemeClr val="tx1"/>
                </a:solidFill>
              </a:rPr>
              <a:t> na kaart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6D14B-700F-4648-84C8-932405C2F91D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707F5-3FC7-4A1B-A785-D80203EB3550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605803C-1D6B-4EF4-98BA-266FB8C7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8C37C-D2FA-4B5F-82EC-46071BA22B87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0FADFA-CD36-4F21-AEB8-413DD2D50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53"/>
          <a:stretch/>
        </p:blipFill>
        <p:spPr>
          <a:xfrm>
            <a:off x="866457" y="3429000"/>
            <a:ext cx="1562100" cy="2500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8D4C22-207B-4A6B-89CB-88D6A79D4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54" y="3234690"/>
            <a:ext cx="3757301" cy="2500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rrow: Left 12">
                <a:extLst>
                  <a:ext uri="{FF2B5EF4-FFF2-40B4-BE49-F238E27FC236}">
                    <a16:creationId xmlns:a16="http://schemas.microsoft.com/office/drawing/2014/main" id="{55D82245-EE08-47C9-93EE-1112075CBF8E}"/>
                  </a:ext>
                </a:extLst>
              </p:cNvPr>
              <p:cNvSpPr/>
              <p:nvPr/>
            </p:nvSpPr>
            <p:spPr>
              <a:xfrm>
                <a:off x="2548805" y="3256121"/>
                <a:ext cx="3757301" cy="1228725"/>
              </a:xfrm>
              <a:prstGeom prst="leftArrow">
                <a:avLst/>
              </a:prstGeom>
              <a:solidFill>
                <a:srgbClr val="73C9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𝒎𝒆𝒕</m:t>
                      </m:r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Z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𝒔𝒌𝒂𝒂𝒍</m:t>
                      </m:r>
                    </m:oMath>
                  </m:oMathPara>
                </a14:m>
                <a:endParaRPr lang="en-Z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rrow: Left 12">
                <a:extLst>
                  <a:ext uri="{FF2B5EF4-FFF2-40B4-BE49-F238E27FC236}">
                    <a16:creationId xmlns:a16="http://schemas.microsoft.com/office/drawing/2014/main" id="{55D82245-EE08-47C9-93EE-1112075CB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05" y="3256121"/>
                <a:ext cx="3757301" cy="1228725"/>
              </a:xfrm>
              <a:prstGeom prst="lef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33DF6E-F93D-4195-AD19-0B34035FCB75}"/>
                  </a:ext>
                </a:extLst>
              </p:cNvPr>
              <p:cNvSpPr/>
              <p:nvPr/>
            </p:nvSpPr>
            <p:spPr>
              <a:xfrm>
                <a:off x="3328988" y="4366894"/>
                <a:ext cx="2977118" cy="1945005"/>
              </a:xfrm>
              <a:prstGeom prst="rect">
                <a:avLst/>
              </a:prstGeom>
              <a:solidFill>
                <a:srgbClr val="73C9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𝑠𝑘𝑎𝑘𝑒𝑙</m:t>
                      </m:r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𝑜𝑚</m:t>
                      </m:r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u="sng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b="0" u="sng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650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×1 000</m:t>
                      </m:r>
                    </m:oMath>
                  </m:oMathPara>
                </a14:m>
                <a:endParaRPr lang="en-GB" b="0" dirty="0">
                  <a:solidFill>
                    <a:sysClr val="windowText" lastClr="00000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=650 000</m:t>
                      </m:r>
                    </m:oMath>
                  </m:oMathPara>
                </a14:m>
                <a:endParaRPr lang="en-ZA" dirty="0">
                  <a:solidFill>
                    <a:sysClr val="windowText" lastClr="000000"/>
                  </a:solidFill>
                </a:endParaRPr>
              </a:p>
              <a:p>
                <a:r>
                  <a:rPr lang="en-ZA" u="sng" dirty="0" err="1">
                    <a:solidFill>
                      <a:sysClr val="windowText" lastClr="000000"/>
                    </a:solidFill>
                  </a:rPr>
                  <a:t>Deel</a:t>
                </a:r>
                <a:r>
                  <a:rPr lang="en-ZA" u="sng" dirty="0">
                    <a:solidFill>
                      <a:sysClr val="windowText" lastClr="000000"/>
                    </a:solidFill>
                  </a:rPr>
                  <a:t> met </a:t>
                </a:r>
                <a:r>
                  <a:rPr lang="en-ZA" u="sng" dirty="0" err="1">
                    <a:solidFill>
                      <a:sysClr val="windowText" lastClr="000000"/>
                    </a:solidFill>
                  </a:rPr>
                  <a:t>skaal</a:t>
                </a:r>
                <a:endParaRPr lang="en-ZA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650 000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10 000</m:t>
                          </m:r>
                        </m:den>
                      </m:f>
                    </m:oMath>
                  </m:oMathPara>
                </a14:m>
                <a:endParaRPr lang="en-GB" b="0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65 </m:t>
                      </m:r>
                      <m:r>
                        <a:rPr lang="en-GB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b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33DF6E-F93D-4195-AD19-0B34035FC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88" y="4366894"/>
                <a:ext cx="2977118" cy="1945005"/>
              </a:xfrm>
              <a:prstGeom prst="rect">
                <a:avLst/>
              </a:prstGeom>
              <a:blipFill>
                <a:blip r:embed="rId6"/>
                <a:stretch>
                  <a:fillRect l="-1639" b="-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99C3CC-81DA-485E-AE22-57E5A637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Voorbeeld</a:t>
            </a:r>
            <a:r>
              <a:rPr lang="en-GB" dirty="0"/>
              <a:t> </a:t>
            </a:r>
            <a:r>
              <a:rPr lang="en-GB" dirty="0" err="1"/>
              <a:t>syferskaal</a:t>
            </a:r>
            <a:r>
              <a:rPr lang="en-GB" dirty="0"/>
              <a:t> van </a:t>
            </a:r>
            <a:r>
              <a:rPr lang="en-GB" dirty="0" err="1"/>
              <a:t>kaart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werklikheid</a:t>
            </a:r>
            <a:r>
              <a:rPr lang="en-GB" dirty="0"/>
              <a:t> – </a:t>
            </a:r>
            <a:r>
              <a:rPr lang="en-GB" dirty="0" err="1"/>
              <a:t>meer</a:t>
            </a:r>
            <a:r>
              <a:rPr lang="en-GB" dirty="0"/>
              <a:t> as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metode</a:t>
            </a:r>
            <a:endParaRPr lang="en-Z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89E8FE-585D-439F-9E1D-30B7794E4C6D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323F30EA-E5DC-4EC2-9EF5-EB0796051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C409E5-49F0-4ADD-90D4-26A9337E28D1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09697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7507" y="476672"/>
            <a:ext cx="8112411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f-ZA" dirty="0"/>
              <a:t>Op ’n plan word die lengte van ’n muur aangegee as </a:t>
            </a:r>
          </a:p>
          <a:p>
            <a:pPr marL="0" indent="0">
              <a:buNone/>
            </a:pPr>
            <a:r>
              <a:rPr lang="af-ZA" dirty="0"/>
              <a:t>54 mm. Bereken die </a:t>
            </a:r>
            <a:r>
              <a:rPr lang="af-ZA" u="sng" dirty="0"/>
              <a:t>werklike lengte </a:t>
            </a:r>
            <a:r>
              <a:rPr lang="af-ZA" dirty="0"/>
              <a:t>van die muur as die skaal op die plan 1 : 250 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91244" y="2747392"/>
                <a:ext cx="8424936" cy="2232248"/>
              </a:xfrm>
              <a:prstGeom prst="rect">
                <a:avLst/>
              </a:prstGeom>
              <a:solidFill>
                <a:srgbClr val="73C9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f-ZA" sz="2400" b="1" dirty="0">
                    <a:solidFill>
                      <a:srgbClr val="FF0000"/>
                    </a:solidFill>
                  </a:rPr>
                  <a:t>Skryf die skaal neer:</a:t>
                </a:r>
                <a:endParaRPr lang="af-ZA" sz="2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af-ZA" sz="2400" b="1" dirty="0">
                    <a:solidFill>
                      <a:schemeClr val="tx1"/>
                    </a:solidFill>
                  </a:rPr>
                  <a:t>1 : 250 </a:t>
                </a:r>
              </a:p>
              <a:p>
                <a:pPr algn="ctr"/>
                <a:r>
                  <a:rPr lang="af-ZA" sz="2400" b="1" dirty="0">
                    <a:solidFill>
                      <a:schemeClr val="tx1"/>
                    </a:solidFill>
                  </a:rPr>
                  <a:t>Ek wil die </a:t>
                </a:r>
                <a:r>
                  <a:rPr lang="af-ZA" sz="2400" b="1" u="sng" dirty="0">
                    <a:solidFill>
                      <a:schemeClr val="tx1"/>
                    </a:solidFill>
                  </a:rPr>
                  <a:t>grote</a:t>
                </a:r>
                <a:r>
                  <a:rPr lang="af-ZA" sz="2400" b="1" dirty="0">
                    <a:solidFill>
                      <a:schemeClr val="tx1"/>
                    </a:solidFill>
                  </a:rPr>
                  <a:t>r skaal weet</a:t>
                </a:r>
              </a:p>
              <a:p>
                <a:pPr algn="ctr"/>
                <a:r>
                  <a:rPr lang="af-ZA" sz="2400" b="1" dirty="0">
                    <a:solidFill>
                      <a:schemeClr val="tx1"/>
                    </a:solidFill>
                  </a:rPr>
                  <a:t>Begin dan met </a:t>
                </a:r>
                <a14:m>
                  <m:oMath xmlns:m="http://schemas.openxmlformats.org/officeDocument/2006/math"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</a:rPr>
                      <m:t>𝟐𝟓𝟎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𝒅𝒊𝒕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𝒘𝒂𝒕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𝒈𝒆𝒗𝒓𝒂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ZA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𝒘𝒐𝒓𝒅</m:t>
                    </m:r>
                  </m:oMath>
                </a14:m>
                <a:endParaRPr lang="en-ZA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f-ZA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ZA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ZA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ZA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ZA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𝟓𝟒</m:t>
                      </m:r>
                    </m:oMath>
                  </m:oMathPara>
                </a14:m>
                <a:endParaRPr lang="en-ZA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af-Z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44" y="2747392"/>
                <a:ext cx="8424936" cy="2232248"/>
              </a:xfrm>
              <a:prstGeom prst="rect">
                <a:avLst/>
              </a:prstGeom>
              <a:blipFill>
                <a:blip r:embed="rId2"/>
                <a:stretch>
                  <a:fillRect t="-3261" b="-27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eart 5"/>
          <p:cNvSpPr/>
          <p:nvPr/>
        </p:nvSpPr>
        <p:spPr>
          <a:xfrm>
            <a:off x="5351766" y="2027312"/>
            <a:ext cx="576064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BB5BC-9639-438B-B299-5B52149D6B21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0F00D2-B3B1-4548-8B02-44CEA2AB3A7C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2BCAC5A0-0BD6-4CB1-8ECB-1C5229CAB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961C23-F884-4D1D-AD10-3A019B2E2BDC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D95F8C-DDA7-4BE9-85C9-1CA820A6212C}"/>
                  </a:ext>
                </a:extLst>
              </p:cNvPr>
              <p:cNvSpPr/>
              <p:nvPr/>
            </p:nvSpPr>
            <p:spPr>
              <a:xfrm>
                <a:off x="1453742" y="4979640"/>
                <a:ext cx="8424936" cy="144356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solidFill>
                      <a:srgbClr val="FF0000"/>
                    </a:solidFill>
                  </a:rPr>
                  <a:t>Skakel om </a:t>
                </a:r>
                <a:r>
                  <a:rPr lang="en-GB" sz="2400" b="1" dirty="0" err="1">
                    <a:solidFill>
                      <a:srgbClr val="FF0000"/>
                    </a:solidFill>
                  </a:rPr>
                  <a:t>na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 meter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𝟏𝟑𝟓𝟎𝟎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f-Z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D95F8C-DDA7-4BE9-85C9-1CA820A62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42" y="4979640"/>
                <a:ext cx="8424936" cy="1443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0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1" y="476672"/>
            <a:ext cx="8982678" cy="1469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f-ZA" dirty="0"/>
              <a:t>NOG ’N METODE</a:t>
            </a:r>
          </a:p>
          <a:p>
            <a:pPr marL="0" indent="0">
              <a:buNone/>
            </a:pPr>
            <a:r>
              <a:rPr lang="af-ZA" dirty="0"/>
              <a:t>Op ’n plan word die lengte van ’n muur aangegee as 54 mm. Bereken die werklike lengte van die muur as die </a:t>
            </a:r>
            <a:r>
              <a:rPr lang="af-ZA" u="sng" dirty="0"/>
              <a:t>skaal</a:t>
            </a:r>
            <a:r>
              <a:rPr lang="af-ZA" dirty="0"/>
              <a:t> 1 : 250 op die plan is.</a:t>
            </a:r>
          </a:p>
          <a:p>
            <a:pPr marL="457200" indent="-457200">
              <a:buAutoNum type="alphaLcParenR"/>
            </a:pPr>
            <a:endParaRPr lang="af-ZA" dirty="0"/>
          </a:p>
        </p:txBody>
      </p:sp>
      <p:sp>
        <p:nvSpPr>
          <p:cNvPr id="5" name="Rectangle 4"/>
          <p:cNvSpPr/>
          <p:nvPr/>
        </p:nvSpPr>
        <p:spPr>
          <a:xfrm>
            <a:off x="1459970" y="2705745"/>
            <a:ext cx="8424936" cy="2232248"/>
          </a:xfrm>
          <a:prstGeom prst="rect">
            <a:avLst/>
          </a:prstGeom>
          <a:solidFill>
            <a:srgbClr val="73C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400" b="1" dirty="0">
                <a:solidFill>
                  <a:srgbClr val="FF0000"/>
                </a:solidFill>
              </a:rPr>
              <a:t>Skryf die skaal neer:</a:t>
            </a:r>
            <a:endParaRPr lang="af-ZA" sz="2400" b="1" dirty="0">
              <a:solidFill>
                <a:schemeClr val="tx1"/>
              </a:solidFill>
            </a:endParaRPr>
          </a:p>
          <a:p>
            <a:pPr algn="ctr"/>
            <a:r>
              <a:rPr lang="af-ZA" sz="2400" b="1" dirty="0">
                <a:solidFill>
                  <a:schemeClr val="tx1"/>
                </a:solidFill>
              </a:rPr>
              <a:t>             1 : 250   </a:t>
            </a:r>
            <a:endParaRPr lang="af-ZA" sz="2400" b="1" i="1" dirty="0">
              <a:solidFill>
                <a:schemeClr val="tx1"/>
              </a:solidFill>
            </a:endParaRPr>
          </a:p>
          <a:p>
            <a:pPr algn="ctr"/>
            <a:r>
              <a:rPr lang="af-ZA" sz="2400" b="1" dirty="0">
                <a:solidFill>
                  <a:schemeClr val="tx1"/>
                </a:solidFill>
              </a:rPr>
              <a:t> 54 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459970" y="2489721"/>
            <a:ext cx="2304256" cy="1440160"/>
          </a:xfrm>
          <a:prstGeom prst="wedgeEllipseCallout">
            <a:avLst>
              <a:gd name="adj1" fmla="val 113801"/>
              <a:gd name="adj2" fmla="val 4229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b="1" dirty="0">
                <a:solidFill>
                  <a:schemeClr val="tx1"/>
                </a:solidFill>
              </a:rPr>
              <a:t>Hoe kan ek  EEN 54 kry?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3549855" y="3929881"/>
                <a:ext cx="1353511" cy="690264"/>
              </a:xfrm>
              <a:prstGeom prst="wedgeEllipseCallout">
                <a:avLst>
                  <a:gd name="adj1" fmla="val 102176"/>
                  <a:gd name="adj2" fmla="val -5609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𝟓𝟒</m:t>
                      </m:r>
                    </m:oMath>
                  </m:oMathPara>
                </a14:m>
                <a:endParaRPr lang="af-Z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855" y="3929881"/>
                <a:ext cx="1353511" cy="690264"/>
              </a:xfrm>
              <a:prstGeom prst="wedgeEllipseCallout">
                <a:avLst>
                  <a:gd name="adj1" fmla="val 102176"/>
                  <a:gd name="adj2" fmla="val -56091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Callout 7"/>
              <p:cNvSpPr/>
              <p:nvPr/>
            </p:nvSpPr>
            <p:spPr>
              <a:xfrm>
                <a:off x="7562278" y="1985665"/>
                <a:ext cx="2466644" cy="1728192"/>
              </a:xfrm>
              <a:prstGeom prst="wedgeEllipseCallout">
                <a:avLst>
                  <a:gd name="adj1" fmla="val -79644"/>
                  <a:gd name="adj2" fmla="val 52444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𝑾𝒂𝒕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𝒆𝒌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𝒂𝒂𝒏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𝒅𝒊𝒆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𝒆𝒆𝒏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𝒌𝒂𝒏𝒕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𝒅𝒐𝒆𝒏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𝒎𝒐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𝒆𝒕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𝒆𝒌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𝒂𝒂𝒏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𝒅𝒊𝒆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𝒂𝒏𝒅𝒆𝒓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𝒌𝒂𝒏𝒕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</a:rPr>
                        <m:t>𝒅𝒐𝒆𝒏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78" y="1985665"/>
                <a:ext cx="2466644" cy="1728192"/>
              </a:xfrm>
              <a:prstGeom prst="wedgeEllipseCallout">
                <a:avLst>
                  <a:gd name="adj1" fmla="val -79644"/>
                  <a:gd name="adj2" fmla="val 5244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7764638" y="3971355"/>
                <a:ext cx="1948734" cy="690264"/>
              </a:xfrm>
              <a:prstGeom prst="wedgeEllipseCallout">
                <a:avLst>
                  <a:gd name="adj1" fmla="val -94599"/>
                  <a:gd name="adj2" fmla="val -60422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𝟐𝟓𝟎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ZA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𝟓𝟒</m:t>
                      </m:r>
                    </m:oMath>
                  </m:oMathPara>
                </a14:m>
                <a:endParaRPr lang="en-Z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638" y="3971355"/>
                <a:ext cx="1948734" cy="690264"/>
              </a:xfrm>
              <a:prstGeom prst="wedgeEllipseCallout">
                <a:avLst>
                  <a:gd name="adj1" fmla="val -94599"/>
                  <a:gd name="adj2" fmla="val -6042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935669" y="3971355"/>
            <a:ext cx="150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b="1" dirty="0"/>
              <a:t>13 500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96CAA-3D2C-4BE6-BA98-A87C630FAD5A}"/>
              </a:ext>
            </a:extLst>
          </p:cNvPr>
          <p:cNvSpPr/>
          <p:nvPr/>
        </p:nvSpPr>
        <p:spPr>
          <a:xfrm>
            <a:off x="0" y="0"/>
            <a:ext cx="257175" cy="6858000"/>
          </a:xfrm>
          <a:prstGeom prst="rect">
            <a:avLst/>
          </a:prstGeom>
          <a:solidFill>
            <a:srgbClr val="73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83CC80-EABC-484A-802B-51D66EB9B3EB}"/>
              </a:ext>
            </a:extLst>
          </p:cNvPr>
          <p:cNvGrpSpPr/>
          <p:nvPr/>
        </p:nvGrpSpPr>
        <p:grpSpPr>
          <a:xfrm>
            <a:off x="10520680" y="0"/>
            <a:ext cx="1671320" cy="6858000"/>
            <a:chOff x="10520680" y="0"/>
            <a:chExt cx="1671320" cy="6858000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4EA151A0-4E66-4B6A-8A76-2248C519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0680" y="0"/>
              <a:ext cx="1666240" cy="166624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717006-0B17-4FC3-A063-30F6A1F5E972}"/>
                </a:ext>
              </a:extLst>
            </p:cNvPr>
            <p:cNvSpPr/>
            <p:nvPr/>
          </p:nvSpPr>
          <p:spPr>
            <a:xfrm>
              <a:off x="11911012" y="1666240"/>
              <a:ext cx="280988" cy="5191760"/>
            </a:xfrm>
            <a:prstGeom prst="rect">
              <a:avLst/>
            </a:prstGeom>
            <a:solidFill>
              <a:srgbClr val="73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7CD466-9229-49C8-AD55-AED4979FF299}"/>
                  </a:ext>
                </a:extLst>
              </p:cNvPr>
              <p:cNvSpPr txBox="1"/>
              <p:nvPr/>
            </p:nvSpPr>
            <p:spPr>
              <a:xfrm>
                <a:off x="639906" y="5300250"/>
                <a:ext cx="10195559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𝑚𝑢𝑢𝑟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𝑙𝑒𝑛𝑔𝑡𝑒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𝑤𝑒𝑟𝑘𝑙𝑖𝑘h𝑒𝑖𝑑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13500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=13,5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𝑚𝑒𝑡𝑒𝑟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7CD466-9229-49C8-AD55-AED4979FF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6" y="5300250"/>
                <a:ext cx="10195559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4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9" grpId="0" animBg="1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1924</Words>
  <Application>Microsoft Office PowerPoint</Application>
  <PresentationFormat>Widescreen</PresentationFormat>
  <Paragraphs>258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Gotham Medium</vt:lpstr>
      <vt:lpstr>Gotham Ultra</vt:lpstr>
      <vt:lpstr>Symbol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SYFERSKAAL HET SYFERS!</vt:lpstr>
      <vt:lpstr>Syferskaal : skakel om van kaart na werklikheid.</vt:lpstr>
      <vt:lpstr>Syferskaal van werklikheid na kaart</vt:lpstr>
      <vt:lpstr>Voorbeeld syferskaal van kaart na werklikheid – meer as een metode</vt:lpstr>
      <vt:lpstr>PowerPoint Presentation</vt:lpstr>
      <vt:lpstr>PowerPoint Presentation</vt:lpstr>
      <vt:lpstr>Staafskaal of grafiese skaal</vt:lpstr>
      <vt:lpstr>Staafskaal of grafiese skaal Hoe werk dit?</vt:lpstr>
      <vt:lpstr>PowerPoint Presentation</vt:lpstr>
      <vt:lpstr>PowerPoint Presentation</vt:lpstr>
      <vt:lpstr>PowerPoint Presentation</vt:lpstr>
      <vt:lpstr>Stel ‘n syfer-/numeriese skaal op </vt:lpstr>
      <vt:lpstr>Bereken ’n syferskaal vir die plan, en rond jou antwoord af tot die naaste heelgetal.</vt:lpstr>
      <vt:lpstr>Bereken ’n syferskaal vir die plan en rond jou antwoord af tot die naaste heelgetal.</vt:lpstr>
      <vt:lpstr>Bepaal die skaal</vt:lpstr>
      <vt:lpstr>Stel ‘n staafskaal op vir ‘n plan/kaart</vt:lpstr>
      <vt:lpstr>PowerPoint Presentation</vt:lpstr>
      <vt:lpstr>SKAALTEKENINGE en soorte planne en kaarte wat ek kan verwag</vt:lpstr>
      <vt:lpstr>PowerPoint Presentation</vt:lpstr>
      <vt:lpstr>Voorbeeld van ‘n skaaltekening</vt:lpstr>
      <vt:lpstr>Ontwerpstekening van ’n ramp</vt:lpstr>
      <vt:lpstr>Hoe gaan ons die lengte van die skuinssy kan bereken?</vt:lpstr>
      <vt:lpstr>PowerPoint Presentation</vt:lpstr>
      <vt:lpstr>Eksamenvrae bestaan uit iets van alles. Kyk mooi watter inligting kry jy voordat jy sommer blindelings antwoorde gee.</vt:lpstr>
      <vt:lpstr>KAARTWERK</vt:lpstr>
      <vt:lpstr>Jy moet in staat wees om die volgende te kan doen  by kaartwerk:</vt:lpstr>
      <vt:lpstr>RIGTING &amp; METODE VAN MEET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postma</dc:creator>
  <cp:lastModifiedBy>Elna van der Merwe</cp:lastModifiedBy>
  <cp:revision>16</cp:revision>
  <dcterms:created xsi:type="dcterms:W3CDTF">2020-04-27T05:36:06Z</dcterms:created>
  <dcterms:modified xsi:type="dcterms:W3CDTF">2020-04-29T08:15:09Z</dcterms:modified>
</cp:coreProperties>
</file>